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259" r:id="rId3"/>
    <p:sldId id="268" r:id="rId4"/>
    <p:sldId id="263" r:id="rId5"/>
    <p:sldId id="256" r:id="rId6"/>
    <p:sldId id="288" r:id="rId7"/>
    <p:sldId id="261" r:id="rId8"/>
    <p:sldId id="262" r:id="rId9"/>
    <p:sldId id="289" r:id="rId10"/>
    <p:sldId id="287" r:id="rId11"/>
    <p:sldId id="260" r:id="rId12"/>
    <p:sldId id="269" r:id="rId13"/>
    <p:sldId id="270" r:id="rId14"/>
    <p:sldId id="264" r:id="rId15"/>
    <p:sldId id="265" r:id="rId16"/>
    <p:sldId id="266" r:id="rId17"/>
    <p:sldId id="267" r:id="rId18"/>
    <p:sldId id="272" r:id="rId19"/>
    <p:sldId id="274" r:id="rId20"/>
    <p:sldId id="276" r:id="rId21"/>
    <p:sldId id="273" r:id="rId22"/>
    <p:sldId id="275" r:id="rId23"/>
    <p:sldId id="283" r:id="rId24"/>
    <p:sldId id="284" r:id="rId25"/>
    <p:sldId id="282" r:id="rId26"/>
    <p:sldId id="280" r:id="rId27"/>
    <p:sldId id="279" r:id="rId28"/>
    <p:sldId id="281" r:id="rId29"/>
    <p:sldId id="278" r:id="rId30"/>
    <p:sldId id="285" r:id="rId31"/>
    <p:sldId id="277" r:id="rId32"/>
    <p:sldId id="257" r:id="rId33"/>
    <p:sldId id="271" r:id="rId34"/>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266" autoAdjust="0"/>
  </p:normalViewPr>
  <p:slideViewPr>
    <p:cSldViewPr snapToGrid="0">
      <p:cViewPr>
        <p:scale>
          <a:sx n="50" d="100"/>
          <a:sy n="50" d="100"/>
        </p:scale>
        <p:origin x="12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A554637-5373-4205-AC29-A706E4CF163B}" type="datetimeFigureOut">
              <a:rPr lang="en-US" smtClean="0"/>
              <a:t>9/24/2025</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366CE7C-6E9F-4889-9F0E-8340B9EF1D75}" type="slidenum">
              <a:rPr lang="en-US" smtClean="0"/>
              <a:t>‹#›</a:t>
            </a:fld>
            <a:endParaRPr lang="en-US"/>
          </a:p>
        </p:txBody>
      </p:sp>
    </p:spTree>
    <p:extLst>
      <p:ext uri="{BB962C8B-B14F-4D97-AF65-F5344CB8AC3E}">
        <p14:creationId xmlns:p14="http://schemas.microsoft.com/office/powerpoint/2010/main" val="34930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IGCSE – 78% 9-4 (A*-C)</a:t>
            </a:r>
          </a:p>
          <a:p>
            <a:r>
              <a:rPr lang="en-US" dirty="0"/>
              <a:t>IB – 42 top point score, with </a:t>
            </a:r>
            <a:r>
              <a:rPr lang="en-US" dirty="0" err="1"/>
              <a:t>ave.</a:t>
            </a:r>
            <a:r>
              <a:rPr lang="en-US" dirty="0"/>
              <a:t> grade of 33.5</a:t>
            </a:r>
          </a:p>
          <a:p>
            <a:r>
              <a:rPr lang="en-US" dirty="0"/>
              <a:t>Top Global University destinations</a:t>
            </a:r>
          </a:p>
          <a:p>
            <a:endParaRPr lang="en-US" dirty="0"/>
          </a:p>
          <a:p>
            <a:r>
              <a:rPr lang="en-US" sz="1200" b="0" i="0" kern="1200" dirty="0">
                <a:solidFill>
                  <a:schemeClr val="tx1"/>
                </a:solidFill>
                <a:effectLst/>
                <a:latin typeface="+mn-lt"/>
                <a:ea typeface="+mn-ea"/>
                <a:cs typeface="+mn-cs"/>
              </a:rPr>
              <a:t>ISB is proud to be an inclusive international school that ensures every child, no matter their interests or needs, excels.</a:t>
            </a:r>
          </a:p>
          <a:p>
            <a:r>
              <a:rPr lang="en-US" sz="1200" b="0" i="0" kern="1200" dirty="0">
                <a:solidFill>
                  <a:schemeClr val="tx1"/>
                </a:solidFill>
                <a:effectLst/>
                <a:latin typeface="+mn-lt"/>
                <a:ea typeface="+mn-ea"/>
                <a:cs typeface="+mn-cs"/>
              </a:rPr>
              <a:t>ISB provides a holistic education where every student is appropriately challenged, develops intercultural understanding and gains the skills and values necessary for active global citizenship.</a:t>
            </a:r>
          </a:p>
          <a:p>
            <a:endParaRPr lang="en-US" dirty="0"/>
          </a:p>
        </p:txBody>
      </p:sp>
      <p:sp>
        <p:nvSpPr>
          <p:cNvPr id="4" name="Slide Number Placeholder 3"/>
          <p:cNvSpPr>
            <a:spLocks noGrp="1"/>
          </p:cNvSpPr>
          <p:nvPr>
            <p:ph type="sldNum" sz="quarter" idx="5"/>
          </p:nvPr>
        </p:nvSpPr>
        <p:spPr/>
        <p:txBody>
          <a:bodyPr/>
          <a:lstStyle/>
          <a:p>
            <a:fld id="{5366CE7C-6E9F-4889-9F0E-8340B9EF1D75}" type="slidenum">
              <a:rPr lang="en-US" smtClean="0"/>
              <a:t>2</a:t>
            </a:fld>
            <a:endParaRPr lang="en-US"/>
          </a:p>
        </p:txBody>
      </p:sp>
    </p:spTree>
    <p:extLst>
      <p:ext uri="{BB962C8B-B14F-4D97-AF65-F5344CB8AC3E}">
        <p14:creationId xmlns:p14="http://schemas.microsoft.com/office/powerpoint/2010/main" val="2691328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kern="1200" dirty="0">
                <a:solidFill>
                  <a:schemeClr val="tx1"/>
                </a:solidFill>
                <a:effectLst/>
                <a:latin typeface="+mn-lt"/>
                <a:ea typeface="+mn-ea"/>
                <a:cs typeface="+mn-cs"/>
              </a:rPr>
              <a:t>In each question, the words A and B relate to each other in a specific way. Student must identify this relation, and apply it to word C by selecting the fourth word from five given answer choices that is best suited.</a:t>
            </a:r>
            <a:endParaRPr dirty="0"/>
          </a:p>
        </p:txBody>
      </p:sp>
      <p:sp>
        <p:nvSpPr>
          <p:cNvPr id="82" name="Google Shape;82;p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top and bottom edges of the paper is folded towards the </a:t>
            </a:r>
            <a:r>
              <a:rPr lang="en-US" dirty="0" err="1"/>
              <a:t>centre</a:t>
            </a:r>
            <a:r>
              <a:rPr lang="en-US" dirty="0"/>
              <a:t> of the square.</a:t>
            </a:r>
          </a:p>
          <a:p>
            <a:pPr marL="0" lvl="0" indent="0" algn="l" rtl="0">
              <a:spcBef>
                <a:spcPts val="0"/>
              </a:spcBef>
              <a:spcAft>
                <a:spcPts val="0"/>
              </a:spcAft>
              <a:buNone/>
            </a:pPr>
            <a:r>
              <a:rPr lang="en-US" dirty="0"/>
              <a:t>Which image would match the paper when it is completely unfolded?</a:t>
            </a:r>
            <a:endParaRPr dirty="0"/>
          </a:p>
        </p:txBody>
      </p:sp>
      <p:sp>
        <p:nvSpPr>
          <p:cNvPr id="105" name="Google Shape;105;p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the next number in the series?</a:t>
            </a:r>
            <a:endParaRPr dirty="0"/>
          </a:p>
        </p:txBody>
      </p:sp>
      <p:sp>
        <p:nvSpPr>
          <p:cNvPr id="120" name="Google Shape;120;p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 Math, Sci, French, DT &amp; PE</a:t>
            </a:r>
          </a:p>
          <a:p>
            <a:r>
              <a:rPr lang="en-US" dirty="0"/>
              <a:t>IGCSE subjects are assessed against subject specific exam board criteria</a:t>
            </a:r>
          </a:p>
          <a:p>
            <a:r>
              <a:rPr lang="en-US" dirty="0"/>
              <a:t>IB subjects assessed against subject specific IB criteria and the Core levels</a:t>
            </a:r>
          </a:p>
        </p:txBody>
      </p:sp>
      <p:sp>
        <p:nvSpPr>
          <p:cNvPr id="4" name="Slide Number Placeholder 3"/>
          <p:cNvSpPr>
            <a:spLocks noGrp="1"/>
          </p:cNvSpPr>
          <p:nvPr>
            <p:ph type="sldNum" sz="quarter" idx="5"/>
          </p:nvPr>
        </p:nvSpPr>
        <p:spPr/>
        <p:txBody>
          <a:bodyPr/>
          <a:lstStyle/>
          <a:p>
            <a:fld id="{5366CE7C-6E9F-4889-9F0E-8340B9EF1D75}" type="slidenum">
              <a:rPr lang="en-US" smtClean="0"/>
              <a:t>19</a:t>
            </a:fld>
            <a:endParaRPr lang="en-US"/>
          </a:p>
        </p:txBody>
      </p:sp>
    </p:spTree>
    <p:extLst>
      <p:ext uri="{BB962C8B-B14F-4D97-AF65-F5344CB8AC3E}">
        <p14:creationId xmlns:p14="http://schemas.microsoft.com/office/powerpoint/2010/main" val="378598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https://acisbedu-my.sharepoint.com/:x:/g/personal/sbromley_ac_isb_edu_bn/EeFTTGpb8HBFoXZZ1kNTctsBKoBqDIVmbsd4LKe2SMHBLA?e=5CfGjf</a:t>
            </a:r>
          </a:p>
        </p:txBody>
      </p:sp>
      <p:sp>
        <p:nvSpPr>
          <p:cNvPr id="4" name="Slide Number Placeholder 3"/>
          <p:cNvSpPr>
            <a:spLocks noGrp="1"/>
          </p:cNvSpPr>
          <p:nvPr>
            <p:ph type="sldNum" sz="quarter" idx="5"/>
          </p:nvPr>
        </p:nvSpPr>
        <p:spPr/>
        <p:txBody>
          <a:bodyPr/>
          <a:lstStyle/>
          <a:p>
            <a:fld id="{5366CE7C-6E9F-4889-9F0E-8340B9EF1D75}" type="slidenum">
              <a:rPr lang="en-US" smtClean="0"/>
              <a:t>22</a:t>
            </a:fld>
            <a:endParaRPr lang="en-US"/>
          </a:p>
        </p:txBody>
      </p:sp>
    </p:spTree>
    <p:extLst>
      <p:ext uri="{BB962C8B-B14F-4D97-AF65-F5344CB8AC3E}">
        <p14:creationId xmlns:p14="http://schemas.microsoft.com/office/powerpoint/2010/main" val="69613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E240-B6E9-0C0C-B755-567A0F44C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6124F-776D-BC64-984C-0B2290EF0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587D7-0DBE-6410-433D-0470BE124345}"/>
              </a:ext>
            </a:extLst>
          </p:cNvPr>
          <p:cNvSpPr>
            <a:spLocks noGrp="1"/>
          </p:cNvSpPr>
          <p:nvPr>
            <p:ph type="body" idx="1"/>
          </p:nvPr>
        </p:nvSpPr>
        <p:spPr/>
        <p:txBody>
          <a:bodyPr/>
          <a:lstStyle/>
          <a:p>
            <a:r>
              <a:rPr lang="en-US" dirty="0"/>
              <a:t>https://acisbedu-my.sharepoint.com/:x:/g/personal/sbromley_ac_isb_edu_bn/EeFTTGpb8HBFoXZZ1kNTctsBKoBqDIVmbsd4LKe2SMHBLA?e=5CfGjf</a:t>
            </a:r>
          </a:p>
        </p:txBody>
      </p:sp>
      <p:sp>
        <p:nvSpPr>
          <p:cNvPr id="4" name="Slide Number Placeholder 3">
            <a:extLst>
              <a:ext uri="{FF2B5EF4-FFF2-40B4-BE49-F238E27FC236}">
                <a16:creationId xmlns:a16="http://schemas.microsoft.com/office/drawing/2014/main" id="{15527703-51D2-2CBC-4B17-E83F76D69347}"/>
              </a:ext>
            </a:extLst>
          </p:cNvPr>
          <p:cNvSpPr>
            <a:spLocks noGrp="1"/>
          </p:cNvSpPr>
          <p:nvPr>
            <p:ph type="sldNum" sz="quarter" idx="5"/>
          </p:nvPr>
        </p:nvSpPr>
        <p:spPr/>
        <p:txBody>
          <a:bodyPr/>
          <a:lstStyle/>
          <a:p>
            <a:fld id="{5366CE7C-6E9F-4889-9F0E-8340B9EF1D75}" type="slidenum">
              <a:rPr lang="en-US" smtClean="0"/>
              <a:t>23</a:t>
            </a:fld>
            <a:endParaRPr lang="en-US"/>
          </a:p>
        </p:txBody>
      </p:sp>
    </p:spTree>
    <p:extLst>
      <p:ext uri="{BB962C8B-B14F-4D97-AF65-F5344CB8AC3E}">
        <p14:creationId xmlns:p14="http://schemas.microsoft.com/office/powerpoint/2010/main" val="1210192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327A-A27D-116C-E54C-505545092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64361-B518-1E91-AE57-D76D07EEA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48736-551C-D53A-D5AC-01CFE5A387B5}"/>
              </a:ext>
            </a:extLst>
          </p:cNvPr>
          <p:cNvSpPr>
            <a:spLocks noGrp="1"/>
          </p:cNvSpPr>
          <p:nvPr>
            <p:ph type="body" idx="1"/>
          </p:nvPr>
        </p:nvSpPr>
        <p:spPr/>
        <p:txBody>
          <a:bodyPr/>
          <a:lstStyle/>
          <a:p>
            <a:r>
              <a:rPr lang="en-US" dirty="0"/>
              <a:t>https://acisbedu-my.sharepoint.com/:x:/g/personal/sbromley_ac_isb_edu_bn/EeFTTGpb8HBFoXZZ1kNTctsBKoBqDIVmbsd4LKe2SMHBLA?e=5CfGjf</a:t>
            </a:r>
          </a:p>
        </p:txBody>
      </p:sp>
      <p:sp>
        <p:nvSpPr>
          <p:cNvPr id="4" name="Slide Number Placeholder 3">
            <a:extLst>
              <a:ext uri="{FF2B5EF4-FFF2-40B4-BE49-F238E27FC236}">
                <a16:creationId xmlns:a16="http://schemas.microsoft.com/office/drawing/2014/main" id="{6B3B7D23-0579-9451-FC2B-6BC2F5A0FCC0}"/>
              </a:ext>
            </a:extLst>
          </p:cNvPr>
          <p:cNvSpPr>
            <a:spLocks noGrp="1"/>
          </p:cNvSpPr>
          <p:nvPr>
            <p:ph type="sldNum" sz="quarter" idx="5"/>
          </p:nvPr>
        </p:nvSpPr>
        <p:spPr/>
        <p:txBody>
          <a:bodyPr/>
          <a:lstStyle/>
          <a:p>
            <a:fld id="{5366CE7C-6E9F-4889-9F0E-8340B9EF1D75}" type="slidenum">
              <a:rPr lang="en-US" smtClean="0"/>
              <a:t>24</a:t>
            </a:fld>
            <a:endParaRPr lang="en-US"/>
          </a:p>
        </p:txBody>
      </p:sp>
    </p:spTree>
    <p:extLst>
      <p:ext uri="{BB962C8B-B14F-4D97-AF65-F5344CB8AC3E}">
        <p14:creationId xmlns:p14="http://schemas.microsoft.com/office/powerpoint/2010/main" val="115788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ISB, high quality teaching and learning (HQTL) is the ability to support every student in terms of their academic, personal and social growth.  It is about providing students the opportunity to develop not only subject related knowledge, but the wider values, understanding and skills needed to become confident and responsible global citizens.</a:t>
            </a:r>
          </a:p>
          <a:p>
            <a:r>
              <a:rPr lang="en-US" sz="1200" b="0" i="0" kern="1200" dirty="0">
                <a:solidFill>
                  <a:schemeClr val="tx1"/>
                </a:solidFill>
                <a:effectLst/>
                <a:latin typeface="+mn-lt"/>
                <a:ea typeface="+mn-ea"/>
                <a:cs typeface="+mn-cs"/>
              </a:rPr>
              <a:t>Based on the work of educational research and school leaders, the Secondary 7 sets out the core principles of effective learning and teaching which features in ‘every lesson, every day'.</a:t>
            </a:r>
          </a:p>
        </p:txBody>
      </p:sp>
      <p:sp>
        <p:nvSpPr>
          <p:cNvPr id="4" name="Slide Number Placeholder 3"/>
          <p:cNvSpPr>
            <a:spLocks noGrp="1"/>
          </p:cNvSpPr>
          <p:nvPr>
            <p:ph type="sldNum" sz="quarter" idx="5"/>
          </p:nvPr>
        </p:nvSpPr>
        <p:spPr/>
        <p:txBody>
          <a:bodyPr/>
          <a:lstStyle/>
          <a:p>
            <a:fld id="{5366CE7C-6E9F-4889-9F0E-8340B9EF1D75}" type="slidenum">
              <a:rPr lang="en-US" smtClean="0"/>
              <a:t>3</a:t>
            </a:fld>
            <a:endParaRPr lang="en-US"/>
          </a:p>
        </p:txBody>
      </p:sp>
    </p:spTree>
    <p:extLst>
      <p:ext uri="{BB962C8B-B14F-4D97-AF65-F5344CB8AC3E}">
        <p14:creationId xmlns:p14="http://schemas.microsoft.com/office/powerpoint/2010/main" val="63598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4B4A7-1E31-A522-18DC-5F1A1E72F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1B6E2-6BB8-FC1D-9C95-1714180B7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D633A-0100-713A-EBCD-CEE5CB63AFFA}"/>
              </a:ext>
            </a:extLst>
          </p:cNvPr>
          <p:cNvSpPr>
            <a:spLocks noGrp="1"/>
          </p:cNvSpPr>
          <p:nvPr>
            <p:ph type="body" idx="1"/>
          </p:nvPr>
        </p:nvSpPr>
        <p:spPr/>
        <p:txBody>
          <a:bodyPr/>
          <a:lstStyle/>
          <a:p>
            <a:r>
              <a:rPr lang="en-US" dirty="0"/>
              <a:t>Print and handout</a:t>
            </a:r>
          </a:p>
        </p:txBody>
      </p:sp>
      <p:sp>
        <p:nvSpPr>
          <p:cNvPr id="4" name="Slide Number Placeholder 3">
            <a:extLst>
              <a:ext uri="{FF2B5EF4-FFF2-40B4-BE49-F238E27FC236}">
                <a16:creationId xmlns:a16="http://schemas.microsoft.com/office/drawing/2014/main" id="{9E4B922B-C40C-B61A-E984-612E07777997}"/>
              </a:ext>
            </a:extLst>
          </p:cNvPr>
          <p:cNvSpPr>
            <a:spLocks noGrp="1"/>
          </p:cNvSpPr>
          <p:nvPr>
            <p:ph type="sldNum" sz="quarter" idx="5"/>
          </p:nvPr>
        </p:nvSpPr>
        <p:spPr/>
        <p:txBody>
          <a:bodyPr/>
          <a:lstStyle/>
          <a:p>
            <a:fld id="{5366CE7C-6E9F-4889-9F0E-8340B9EF1D75}" type="slidenum">
              <a:rPr lang="en-US" smtClean="0"/>
              <a:t>6</a:t>
            </a:fld>
            <a:endParaRPr lang="en-US"/>
          </a:p>
        </p:txBody>
      </p:sp>
    </p:spTree>
    <p:extLst>
      <p:ext uri="{BB962C8B-B14F-4D97-AF65-F5344CB8AC3E}">
        <p14:creationId xmlns:p14="http://schemas.microsoft.com/office/powerpoint/2010/main" val="13684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Pupil Attitudes to Self and School (PASS) Survey is a digital assessment designed for schools to understand students' mindsets towards learning and their overall wellbeing. By asking students a series of questions on attitudes and feelings about school, the survey helps identify potential barriers to learning, such as low confidence, disengagement, or attendance issues, and informs interventions at individual, class, or school levels.</a:t>
            </a:r>
            <a:endParaRPr lang="en-US" dirty="0"/>
          </a:p>
        </p:txBody>
      </p:sp>
      <p:sp>
        <p:nvSpPr>
          <p:cNvPr id="4" name="Slide Number Placeholder 3"/>
          <p:cNvSpPr>
            <a:spLocks noGrp="1"/>
          </p:cNvSpPr>
          <p:nvPr>
            <p:ph type="sldNum" sz="quarter" idx="5"/>
          </p:nvPr>
        </p:nvSpPr>
        <p:spPr/>
        <p:txBody>
          <a:bodyPr/>
          <a:lstStyle/>
          <a:p>
            <a:fld id="{5366CE7C-6E9F-4889-9F0E-8340B9EF1D75}" type="slidenum">
              <a:rPr lang="en-US" smtClean="0"/>
              <a:t>7</a:t>
            </a:fld>
            <a:endParaRPr lang="en-US"/>
          </a:p>
        </p:txBody>
      </p:sp>
    </p:spTree>
    <p:extLst>
      <p:ext uri="{BB962C8B-B14F-4D97-AF65-F5344CB8AC3E}">
        <p14:creationId xmlns:p14="http://schemas.microsoft.com/office/powerpoint/2010/main" val="281965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292663"/>
                </a:solidFill>
                <a:effectLst/>
                <a:latin typeface="Calibri" panose="020F0502020204030204" pitchFamily="34" charset="0"/>
              </a:rPr>
              <a:t>The outcomes of high-quality learning at ISB can be seen in ISB students becoming:-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Freestyle Script" panose="030804020302050B0404" pitchFamily="66" charset="0"/>
              </a:rPr>
              <a:t>creative, confident, responsible and independent individuals who aspire to achieve their full potential.</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366CE7C-6E9F-4889-9F0E-8340B9EF1D75}" type="slidenum">
              <a:rPr lang="en-US" smtClean="0"/>
              <a:t>8</a:t>
            </a:fld>
            <a:endParaRPr lang="en-US"/>
          </a:p>
        </p:txBody>
      </p:sp>
    </p:spTree>
    <p:extLst>
      <p:ext uri="{BB962C8B-B14F-4D97-AF65-F5344CB8AC3E}">
        <p14:creationId xmlns:p14="http://schemas.microsoft.com/office/powerpoint/2010/main" val="259771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344F5-8C02-3616-E356-578DBFFAE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8273B-9E80-49E3-C862-912900DBD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B1CCF-B463-40AB-124C-496009CECA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54B787-89D8-0676-FF79-7EA35717D3EE}"/>
              </a:ext>
            </a:extLst>
          </p:cNvPr>
          <p:cNvSpPr>
            <a:spLocks noGrp="1"/>
          </p:cNvSpPr>
          <p:nvPr>
            <p:ph type="sldNum" sz="quarter" idx="5"/>
          </p:nvPr>
        </p:nvSpPr>
        <p:spPr/>
        <p:txBody>
          <a:bodyPr/>
          <a:lstStyle/>
          <a:p>
            <a:fld id="{5366CE7C-6E9F-4889-9F0E-8340B9EF1D75}" type="slidenum">
              <a:rPr lang="en-US" smtClean="0"/>
              <a:t>9</a:t>
            </a:fld>
            <a:endParaRPr lang="en-US"/>
          </a:p>
        </p:txBody>
      </p:sp>
    </p:spTree>
    <p:extLst>
      <p:ext uri="{BB962C8B-B14F-4D97-AF65-F5344CB8AC3E}">
        <p14:creationId xmlns:p14="http://schemas.microsoft.com/office/powerpoint/2010/main" val="24269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64DFE-6917-A127-3133-C9F6C75A3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DBA7D-D3E2-9E4E-B34F-77B09D2F8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04E12-256D-4EC1-37F5-B2F1201D56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405C91-C0FA-050E-1BCA-5C0ACD14EA9B}"/>
              </a:ext>
            </a:extLst>
          </p:cNvPr>
          <p:cNvSpPr>
            <a:spLocks noGrp="1"/>
          </p:cNvSpPr>
          <p:nvPr>
            <p:ph type="sldNum" sz="quarter" idx="5"/>
          </p:nvPr>
        </p:nvSpPr>
        <p:spPr/>
        <p:txBody>
          <a:bodyPr/>
          <a:lstStyle/>
          <a:p>
            <a:fld id="{5366CE7C-6E9F-4889-9F0E-8340B9EF1D75}" type="slidenum">
              <a:rPr lang="en-US" smtClean="0"/>
              <a:t>10</a:t>
            </a:fld>
            <a:endParaRPr lang="en-US"/>
          </a:p>
        </p:txBody>
      </p:sp>
    </p:spTree>
    <p:extLst>
      <p:ext uri="{BB962C8B-B14F-4D97-AF65-F5344CB8AC3E}">
        <p14:creationId xmlns:p14="http://schemas.microsoft.com/office/powerpoint/2010/main" val="360796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Cognitive Abilities Test (CAT4) is a standardized assessment for students aged 6-17 that measures Verbal, Quantitative, Non-Verbal, and Spatial Reasoning to understand their learning styles and academic potential</a:t>
            </a:r>
          </a:p>
        </p:txBody>
      </p:sp>
      <p:sp>
        <p:nvSpPr>
          <p:cNvPr id="4" name="Slide Number Placeholder 3"/>
          <p:cNvSpPr>
            <a:spLocks noGrp="1"/>
          </p:cNvSpPr>
          <p:nvPr>
            <p:ph type="sldNum" sz="quarter" idx="5"/>
          </p:nvPr>
        </p:nvSpPr>
        <p:spPr/>
        <p:txBody>
          <a:bodyPr/>
          <a:lstStyle/>
          <a:p>
            <a:fld id="{5366CE7C-6E9F-4889-9F0E-8340B9EF1D75}" type="slidenum">
              <a:rPr lang="en-US" smtClean="0"/>
              <a:t>11</a:t>
            </a:fld>
            <a:endParaRPr lang="en-US"/>
          </a:p>
        </p:txBody>
      </p:sp>
    </p:spTree>
    <p:extLst>
      <p:ext uri="{BB962C8B-B14F-4D97-AF65-F5344CB8AC3E}">
        <p14:creationId xmlns:p14="http://schemas.microsoft.com/office/powerpoint/2010/main" val="428237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helps educators tailor teaching, identify students who need extra support or challenges, and set academic targets, providing a broader view of a student's abilities beyond traditional curriculum-based tests. </a:t>
            </a:r>
          </a:p>
        </p:txBody>
      </p:sp>
      <p:sp>
        <p:nvSpPr>
          <p:cNvPr id="4" name="Slide Number Placeholder 3"/>
          <p:cNvSpPr>
            <a:spLocks noGrp="1"/>
          </p:cNvSpPr>
          <p:nvPr>
            <p:ph type="sldNum" sz="quarter" idx="5"/>
          </p:nvPr>
        </p:nvSpPr>
        <p:spPr/>
        <p:txBody>
          <a:bodyPr/>
          <a:lstStyle/>
          <a:p>
            <a:fld id="{5366CE7C-6E9F-4889-9F0E-8340B9EF1D75}" type="slidenum">
              <a:rPr lang="en-US" smtClean="0"/>
              <a:t>12</a:t>
            </a:fld>
            <a:endParaRPr lang="en-US"/>
          </a:p>
        </p:txBody>
      </p:sp>
    </p:spTree>
    <p:extLst>
      <p:ext uri="{BB962C8B-B14F-4D97-AF65-F5344CB8AC3E}">
        <p14:creationId xmlns:p14="http://schemas.microsoft.com/office/powerpoint/2010/main" val="157689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52C8-FA40-7C74-8119-A7970A0396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54E71F-7DC5-3D5B-036A-A2253A1DC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4DD0B-C512-E829-43AF-721B76640DD5}"/>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5" name="Footer Placeholder 4">
            <a:extLst>
              <a:ext uri="{FF2B5EF4-FFF2-40B4-BE49-F238E27FC236}">
                <a16:creationId xmlns:a16="http://schemas.microsoft.com/office/drawing/2014/main" id="{72552016-7276-858C-599D-287FE0F34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4CBE7-1DDB-BAC9-086F-98FCB8646F07}"/>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4216012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4C04-4C95-F5ED-3740-4EA12ACA99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D5C52D-A419-9A0A-25A2-6B8B14539A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FABC-9E34-8184-3300-230C4265CC86}"/>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5" name="Footer Placeholder 4">
            <a:extLst>
              <a:ext uri="{FF2B5EF4-FFF2-40B4-BE49-F238E27FC236}">
                <a16:creationId xmlns:a16="http://schemas.microsoft.com/office/drawing/2014/main" id="{270D3932-F7BD-9EF2-7772-FAAD86608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EBB2E-B394-221E-D2C5-F0AADF7D9252}"/>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287083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A4EC64-0DBC-7C25-4B40-30AF68E289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B6CFE7-0C9E-F02E-C8C8-870DB375ED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A2A46-9E55-A6F8-A225-145D7D498CCD}"/>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5" name="Footer Placeholder 4">
            <a:extLst>
              <a:ext uri="{FF2B5EF4-FFF2-40B4-BE49-F238E27FC236}">
                <a16:creationId xmlns:a16="http://schemas.microsoft.com/office/drawing/2014/main" id="{476275F1-18A4-7C86-1996-B33D00036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64C8F-A56E-33C1-0E78-329FA7F9A824}"/>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152498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4E488-A342-9279-E4BE-90A6588DB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95D65-3EA8-E7B4-6055-3A96F397F8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887C0-CDA0-DE79-4140-72CD9363A86A}"/>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5" name="Footer Placeholder 4">
            <a:extLst>
              <a:ext uri="{FF2B5EF4-FFF2-40B4-BE49-F238E27FC236}">
                <a16:creationId xmlns:a16="http://schemas.microsoft.com/office/drawing/2014/main" id="{B6D1BE29-F562-5AB9-D3B2-4C948B609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745BE-03DD-0310-E9D9-92A93CC8936E}"/>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40152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180B-BFD5-4AAA-1647-D88CECBC8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C37073-99EE-E38E-EC64-C2D4153E50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31786-7285-1EA4-EF11-4B0A06B725BF}"/>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5" name="Footer Placeholder 4">
            <a:extLst>
              <a:ext uri="{FF2B5EF4-FFF2-40B4-BE49-F238E27FC236}">
                <a16:creationId xmlns:a16="http://schemas.microsoft.com/office/drawing/2014/main" id="{3BB83A56-D9DF-C6B0-1523-825A84245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35C20-9EBE-A1CB-1DDA-5274C0E9636C}"/>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226336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C63F-707F-67D7-03D3-AF9B555D0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42B22-303A-E03B-26A2-B91A95A438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F311B0-B760-4637-CC36-F8C153EB38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45A847-EDE5-6CE6-35E6-557BDED06B9B}"/>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6" name="Footer Placeholder 5">
            <a:extLst>
              <a:ext uri="{FF2B5EF4-FFF2-40B4-BE49-F238E27FC236}">
                <a16:creationId xmlns:a16="http://schemas.microsoft.com/office/drawing/2014/main" id="{7EDBC53B-626F-B1AC-BE04-282744AC9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B5F8E-6159-0375-03FB-2BCAB9173956}"/>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253301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02D9-1706-2607-8913-FAF2184C73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36B481-A7D0-1DB6-1B9F-46F07AC8D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3DB804-11E9-48D1-6CC6-626CF78120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DCE564-4B43-9579-37B8-5697135CC4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36C9EF-2971-CF0B-9774-9791500ACA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83412F-3885-0D7F-B14B-2513E593FA45}"/>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8" name="Footer Placeholder 7">
            <a:extLst>
              <a:ext uri="{FF2B5EF4-FFF2-40B4-BE49-F238E27FC236}">
                <a16:creationId xmlns:a16="http://schemas.microsoft.com/office/drawing/2014/main" id="{18F1DC66-7A29-6E8F-7F1C-05FDDD665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90BA0-0443-4992-BAEB-5F2A2BA9F007}"/>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117574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B5F2-EAEB-09F9-B8DD-0FB4BD3E0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F6DDE3-DCA5-D0C2-C500-FBD2D2A5CED0}"/>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4" name="Footer Placeholder 3">
            <a:extLst>
              <a:ext uri="{FF2B5EF4-FFF2-40B4-BE49-F238E27FC236}">
                <a16:creationId xmlns:a16="http://schemas.microsoft.com/office/drawing/2014/main" id="{5E6DF936-F467-1127-E84B-649918933F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8F9CF-F690-548B-E5A6-2C6C5F995E3C}"/>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214670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AF7144-42A1-84A1-406A-DBA58814B08E}"/>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3" name="Footer Placeholder 2">
            <a:extLst>
              <a:ext uri="{FF2B5EF4-FFF2-40B4-BE49-F238E27FC236}">
                <a16:creationId xmlns:a16="http://schemas.microsoft.com/office/drawing/2014/main" id="{0A402317-4CCD-8671-2511-9B42674B8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A9ABC-472F-62CB-5E31-A2DCF6A065AD}"/>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207038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CF304-B655-71A0-7AD6-111F9B527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44DED4-C377-AC5C-DB03-1530C88C6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573C41-F682-C2DB-B2FE-DF0CAB936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648AD-4C2F-F757-B9EE-9EFC7DE59D88}"/>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6" name="Footer Placeholder 5">
            <a:extLst>
              <a:ext uri="{FF2B5EF4-FFF2-40B4-BE49-F238E27FC236}">
                <a16:creationId xmlns:a16="http://schemas.microsoft.com/office/drawing/2014/main" id="{09DA34FA-27CC-243F-7C79-2315DA650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801D7-E235-82C3-2A4C-FE798A491C47}"/>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29459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6E2F-2622-19FD-BFC6-5D2A4A75E0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992E6E-482F-D261-9784-FAF5591A90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0DB844-6341-782B-E16D-D0CF95AF8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3A9F5-4ECF-F424-AD8F-D7EF82E88B84}"/>
              </a:ext>
            </a:extLst>
          </p:cNvPr>
          <p:cNvSpPr>
            <a:spLocks noGrp="1"/>
          </p:cNvSpPr>
          <p:nvPr>
            <p:ph type="dt" sz="half" idx="10"/>
          </p:nvPr>
        </p:nvSpPr>
        <p:spPr/>
        <p:txBody>
          <a:bodyPr/>
          <a:lstStyle/>
          <a:p>
            <a:fld id="{121FE558-7761-4EC6-A7AF-AC87703B01EA}" type="datetimeFigureOut">
              <a:rPr lang="en-US" smtClean="0"/>
              <a:t>9/16/2025</a:t>
            </a:fld>
            <a:endParaRPr lang="en-US"/>
          </a:p>
        </p:txBody>
      </p:sp>
      <p:sp>
        <p:nvSpPr>
          <p:cNvPr id="6" name="Footer Placeholder 5">
            <a:extLst>
              <a:ext uri="{FF2B5EF4-FFF2-40B4-BE49-F238E27FC236}">
                <a16:creationId xmlns:a16="http://schemas.microsoft.com/office/drawing/2014/main" id="{65F62E63-CCDD-0361-2052-7652BDD35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8CE76-B9E1-BAA8-42CF-0CF94C1694D7}"/>
              </a:ext>
            </a:extLst>
          </p:cNvPr>
          <p:cNvSpPr>
            <a:spLocks noGrp="1"/>
          </p:cNvSpPr>
          <p:nvPr>
            <p:ph type="sldNum" sz="quarter" idx="12"/>
          </p:nvPr>
        </p:nvSpPr>
        <p:spPr/>
        <p:txBody>
          <a:bodyPr/>
          <a:lstStyle/>
          <a:p>
            <a:fld id="{039F718F-7BB0-4BD6-9FB8-44A791D8587B}" type="slidenum">
              <a:rPr lang="en-US" smtClean="0"/>
              <a:t>‹#›</a:t>
            </a:fld>
            <a:endParaRPr lang="en-US"/>
          </a:p>
        </p:txBody>
      </p:sp>
    </p:spTree>
    <p:extLst>
      <p:ext uri="{BB962C8B-B14F-4D97-AF65-F5344CB8AC3E}">
        <p14:creationId xmlns:p14="http://schemas.microsoft.com/office/powerpoint/2010/main" val="179561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27E187-D75A-0BB4-C5C8-79F4A2663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9C416C-95DC-985F-A6F4-5958A22A7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E70E4-6FF7-59E5-1E23-50D10E507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1FE558-7761-4EC6-A7AF-AC87703B01EA}" type="datetimeFigureOut">
              <a:rPr lang="en-US" smtClean="0"/>
              <a:t>9/16/2025</a:t>
            </a:fld>
            <a:endParaRPr lang="en-US"/>
          </a:p>
        </p:txBody>
      </p:sp>
      <p:sp>
        <p:nvSpPr>
          <p:cNvPr id="5" name="Footer Placeholder 4">
            <a:extLst>
              <a:ext uri="{FF2B5EF4-FFF2-40B4-BE49-F238E27FC236}">
                <a16:creationId xmlns:a16="http://schemas.microsoft.com/office/drawing/2014/main" id="{E2DF1463-8623-7F5E-576F-F7212E13E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F3EBBD-6B3D-AF1E-64B9-A20C63E8E8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9F718F-7BB0-4BD6-9FB8-44A791D8587B}" type="slidenum">
              <a:rPr lang="en-US" smtClean="0"/>
              <a:t>‹#›</a:t>
            </a:fld>
            <a:endParaRPr lang="en-US"/>
          </a:p>
        </p:txBody>
      </p:sp>
    </p:spTree>
    <p:extLst>
      <p:ext uri="{BB962C8B-B14F-4D97-AF65-F5344CB8AC3E}">
        <p14:creationId xmlns:p14="http://schemas.microsoft.com/office/powerpoint/2010/main" val="1925437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video" Target="https://www.youtube.com/embed/U0DDUKuQtKc?feature=oembed" TargetMode="External"/><Relationship Id="rId5" Type="http://schemas.openxmlformats.org/officeDocument/2006/relationships/image" Target="../media/image1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hyperlink" Target="https://www.testprep-online.com/cat4-level-e-free-sampl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www.blooket/pla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ecadminmgr.wixsite.com/isb-secondary/academic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mailto:sbromley@ac.isb.edu.b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361A10F-2A2B-CAC5-7376-2C03BBBD10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E72EB99-40FF-AC33-A57E-10932619368D}"/>
              </a:ext>
            </a:extLst>
          </p:cNvPr>
          <p:cNvSpPr>
            <a:spLocks noGrp="1"/>
          </p:cNvSpPr>
          <p:nvPr>
            <p:ph type="subTitle" idx="1"/>
          </p:nvPr>
        </p:nvSpPr>
        <p:spPr>
          <a:xfrm>
            <a:off x="0" y="2373424"/>
            <a:ext cx="12192000" cy="4264881"/>
          </a:xfrm>
        </p:spPr>
        <p:txBody>
          <a:bodyPr>
            <a:noAutofit/>
          </a:bodyPr>
          <a:lstStyle/>
          <a:p>
            <a:r>
              <a:rPr lang="en-US" dirty="0">
                <a:latin typeface="Arial" panose="020B0604020202020204" pitchFamily="34" charset="0"/>
                <a:cs typeface="Arial" panose="020B0604020202020204" pitchFamily="34" charset="0"/>
              </a:rPr>
              <a:t>Mr. S Bromley,  Assistant Head of Secondary (Assessment, Recording &amp; Reporting)</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			*Progress reports</a:t>
            </a:r>
          </a:p>
          <a:p>
            <a:pPr algn="l"/>
            <a:r>
              <a:rPr lang="en-US" dirty="0">
                <a:latin typeface="Arial" panose="020B0604020202020204" pitchFamily="34" charset="0"/>
                <a:cs typeface="Arial" panose="020B0604020202020204" pitchFamily="34" charset="0"/>
              </a:rPr>
              <a:t>			*Triangulation of data using the GL Education suite</a:t>
            </a:r>
          </a:p>
          <a:p>
            <a:pPr algn="l"/>
            <a:r>
              <a:rPr lang="en-US" dirty="0">
                <a:latin typeface="Arial" panose="020B0604020202020204" pitchFamily="34" charset="0"/>
                <a:cs typeface="Arial" panose="020B0604020202020204" pitchFamily="34" charset="0"/>
              </a:rPr>
              <a:t>			*ISB Assessment Calendar</a:t>
            </a:r>
          </a:p>
          <a:p>
            <a:pPr algn="l"/>
            <a:r>
              <a:rPr lang="en-US" dirty="0">
                <a:latin typeface="Arial" panose="020B0604020202020204" pitchFamily="34" charset="0"/>
                <a:cs typeface="Arial" panose="020B0604020202020204" pitchFamily="34" charset="0"/>
              </a:rPr>
              <a:t>			*Parents' Evenings</a:t>
            </a:r>
          </a:p>
          <a:p>
            <a:pPr algn="l"/>
            <a:r>
              <a:rPr lang="en-US" dirty="0">
                <a:latin typeface="Arial" panose="020B0604020202020204" pitchFamily="34" charset="0"/>
                <a:cs typeface="Arial" panose="020B0604020202020204" pitchFamily="34" charset="0"/>
              </a:rPr>
              <a:t>			*Academic Confidence days</a:t>
            </a:r>
          </a:p>
          <a:p>
            <a:pPr algn="l"/>
            <a:r>
              <a:rPr lang="en-US" dirty="0">
                <a:latin typeface="Arial" panose="020B0604020202020204" pitchFamily="34" charset="0"/>
                <a:cs typeface="Arial" panose="020B0604020202020204" pitchFamily="34" charset="0"/>
              </a:rPr>
              <a:t>			*Student Self-Reflections</a:t>
            </a:r>
          </a:p>
          <a:p>
            <a:pPr algn="l"/>
            <a:r>
              <a:rPr lang="en-US" dirty="0">
                <a:latin typeface="Arial" panose="020B0604020202020204" pitchFamily="34" charset="0"/>
                <a:cs typeface="Arial" panose="020B0604020202020204" pitchFamily="34" charset="0"/>
              </a:rPr>
              <a:t>			*Settling in reports</a:t>
            </a:r>
          </a:p>
        </p:txBody>
      </p:sp>
      <p:sp>
        <p:nvSpPr>
          <p:cNvPr id="5" name="TextBox 4">
            <a:extLst>
              <a:ext uri="{FF2B5EF4-FFF2-40B4-BE49-F238E27FC236}">
                <a16:creationId xmlns:a16="http://schemas.microsoft.com/office/drawing/2014/main" id="{AA56DBDD-0287-4E0F-4140-06C6DC46A318}"/>
              </a:ext>
            </a:extLst>
          </p:cNvPr>
          <p:cNvSpPr txBox="1"/>
          <p:nvPr/>
        </p:nvSpPr>
        <p:spPr>
          <a:xfrm>
            <a:off x="0" y="567781"/>
            <a:ext cx="10699668" cy="1138773"/>
          </a:xfrm>
          <a:prstGeom prst="rect">
            <a:avLst/>
          </a:prstGeom>
          <a:noFill/>
        </p:spPr>
        <p:txBody>
          <a:bodyPr wrap="square">
            <a:spAutoFit/>
          </a:bodyPr>
          <a:lstStyle/>
          <a:p>
            <a:r>
              <a:rPr lang="en-US" sz="3200" b="1" i="1" u="sng" dirty="0"/>
              <a:t>Assessment, Recording and Reporting parent workshop</a:t>
            </a:r>
          </a:p>
          <a:p>
            <a:endParaRPr lang="en-US" dirty="0"/>
          </a:p>
          <a:p>
            <a:r>
              <a:rPr lang="en-US" dirty="0"/>
              <a:t>Friday 26</a:t>
            </a:r>
            <a:r>
              <a:rPr lang="en-US" baseline="30000" dirty="0"/>
              <a:t>th</a:t>
            </a:r>
            <a:r>
              <a:rPr lang="en-US" dirty="0"/>
              <a:t> September, 2025</a:t>
            </a:r>
          </a:p>
        </p:txBody>
      </p:sp>
    </p:spTree>
    <p:extLst>
      <p:ext uri="{BB962C8B-B14F-4D97-AF65-F5344CB8AC3E}">
        <p14:creationId xmlns:p14="http://schemas.microsoft.com/office/powerpoint/2010/main" val="84191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4F0F6F-7743-6785-6E22-3347F0F9C1E7}"/>
            </a:ext>
          </a:extLst>
        </p:cNvPr>
        <p:cNvGrpSpPr/>
        <p:nvPr/>
      </p:nvGrpSpPr>
      <p:grpSpPr>
        <a:xfrm>
          <a:off x="0" y="0"/>
          <a:ext cx="0" cy="0"/>
          <a:chOff x="0" y="0"/>
          <a:chExt cx="0" cy="0"/>
        </a:xfrm>
      </p:grpSpPr>
      <p:pic>
        <p:nvPicPr>
          <p:cNvPr id="4" name="Picture 2" descr="PASS Survey | Identify Barriers to Learning">
            <a:extLst>
              <a:ext uri="{FF2B5EF4-FFF2-40B4-BE49-F238E27FC236}">
                <a16:creationId xmlns:a16="http://schemas.microsoft.com/office/drawing/2014/main" id="{C53EB447-2F35-0741-9E99-40E7FFF019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 y="550605"/>
            <a:ext cx="4920005" cy="1783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8659F5-BD85-7DD3-9489-F68151E23551}"/>
              </a:ext>
            </a:extLst>
          </p:cNvPr>
          <p:cNvSpPr txBox="1"/>
          <p:nvPr/>
        </p:nvSpPr>
        <p:spPr>
          <a:xfrm>
            <a:off x="4739149" y="872472"/>
            <a:ext cx="5847620" cy="523220"/>
          </a:xfrm>
          <a:prstGeom prst="rect">
            <a:avLst/>
          </a:prstGeom>
          <a:noFill/>
        </p:spPr>
        <p:txBody>
          <a:bodyPr wrap="square">
            <a:spAutoFit/>
          </a:bodyPr>
          <a:lstStyle/>
          <a:p>
            <a:r>
              <a:rPr lang="en-US" sz="2800" u="sng" dirty="0">
                <a:latin typeface="Arial" panose="020B0604020202020204" pitchFamily="34" charset="0"/>
                <a:cs typeface="Arial" panose="020B0604020202020204" pitchFamily="34" charset="0"/>
              </a:rPr>
              <a:t>PASS Factors - Grouped</a:t>
            </a:r>
          </a:p>
        </p:txBody>
      </p:sp>
      <p:pic>
        <p:nvPicPr>
          <p:cNvPr id="5" name="Picture 4">
            <a:extLst>
              <a:ext uri="{FF2B5EF4-FFF2-40B4-BE49-F238E27FC236}">
                <a16:creationId xmlns:a16="http://schemas.microsoft.com/office/drawing/2014/main" id="{E219FE6B-7F73-8A99-C061-53E5DF8A6EDE}"/>
              </a:ext>
            </a:extLst>
          </p:cNvPr>
          <p:cNvPicPr>
            <a:picLocks noChangeAspect="1"/>
          </p:cNvPicPr>
          <p:nvPr/>
        </p:nvPicPr>
        <p:blipFill>
          <a:blip r:embed="rId5"/>
          <a:stretch>
            <a:fillRect/>
          </a:stretch>
        </p:blipFill>
        <p:spPr>
          <a:xfrm>
            <a:off x="62428" y="2524078"/>
            <a:ext cx="12129572" cy="3089301"/>
          </a:xfrm>
          <a:prstGeom prst="rect">
            <a:avLst/>
          </a:prstGeom>
        </p:spPr>
      </p:pic>
    </p:spTree>
    <p:extLst>
      <p:ext uri="{BB962C8B-B14F-4D97-AF65-F5344CB8AC3E}">
        <p14:creationId xmlns:p14="http://schemas.microsoft.com/office/powerpoint/2010/main" val="23182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6B0B353-3D91-5F9E-DD43-636BA9F6DF64}"/>
            </a:ext>
          </a:extLst>
        </p:cNvPr>
        <p:cNvGrpSpPr/>
        <p:nvPr/>
      </p:nvGrpSpPr>
      <p:grpSpPr>
        <a:xfrm>
          <a:off x="0" y="0"/>
          <a:ext cx="0" cy="0"/>
          <a:chOff x="0" y="0"/>
          <a:chExt cx="0" cy="0"/>
        </a:xfrm>
      </p:grpSpPr>
      <p:pic>
        <p:nvPicPr>
          <p:cNvPr id="6" name="Picture 5" descr="A purple head with gears inside&#10;&#10;AI-generated content may be incorrect.">
            <a:extLst>
              <a:ext uri="{FF2B5EF4-FFF2-40B4-BE49-F238E27FC236}">
                <a16:creationId xmlns:a16="http://schemas.microsoft.com/office/drawing/2014/main" id="{B484F870-87B9-EADA-AECC-82870A4E5E67}"/>
              </a:ext>
            </a:extLst>
          </p:cNvPr>
          <p:cNvPicPr>
            <a:picLocks noChangeAspect="1"/>
          </p:cNvPicPr>
          <p:nvPr/>
        </p:nvPicPr>
        <p:blipFill>
          <a:blip r:embed="rId4">
            <a:extLst>
              <a:ext uri="{28A0092B-C50C-407E-A947-70E740481C1C}">
                <a14:useLocalDpi xmlns:a14="http://schemas.microsoft.com/office/drawing/2010/main" val="0"/>
              </a:ext>
            </a:extLst>
          </a:blip>
          <a:srcRect l="28494" r="26042"/>
          <a:stretch>
            <a:fillRect/>
          </a:stretch>
        </p:blipFill>
        <p:spPr>
          <a:xfrm>
            <a:off x="47500" y="566592"/>
            <a:ext cx="1686297" cy="2057884"/>
          </a:xfrm>
          <a:prstGeom prst="rect">
            <a:avLst/>
          </a:prstGeom>
        </p:spPr>
      </p:pic>
      <p:pic>
        <p:nvPicPr>
          <p:cNvPr id="7" name="Google Shape;91;p19">
            <a:extLst>
              <a:ext uri="{FF2B5EF4-FFF2-40B4-BE49-F238E27FC236}">
                <a16:creationId xmlns:a16="http://schemas.microsoft.com/office/drawing/2014/main" id="{86C72BDF-B9C5-C86D-5B56-DA38D31D36C3}"/>
              </a:ext>
            </a:extLst>
          </p:cNvPr>
          <p:cNvPicPr preferRelativeResize="0"/>
          <p:nvPr/>
        </p:nvPicPr>
        <p:blipFill>
          <a:blip r:embed="rId5">
            <a:alphaModFix/>
          </a:blip>
          <a:stretch>
            <a:fillRect/>
          </a:stretch>
        </p:blipFill>
        <p:spPr>
          <a:xfrm>
            <a:off x="1623009" y="1092531"/>
            <a:ext cx="8945981" cy="5359236"/>
          </a:xfrm>
          <a:prstGeom prst="rect">
            <a:avLst/>
          </a:prstGeom>
          <a:noFill/>
          <a:ln>
            <a:noFill/>
          </a:ln>
        </p:spPr>
      </p:pic>
    </p:spTree>
    <p:extLst>
      <p:ext uri="{BB962C8B-B14F-4D97-AF65-F5344CB8AC3E}">
        <p14:creationId xmlns:p14="http://schemas.microsoft.com/office/powerpoint/2010/main" val="33505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753FFF9-E02A-3134-9372-05665EB12848}"/>
            </a:ext>
          </a:extLst>
        </p:cNvPr>
        <p:cNvGrpSpPr/>
        <p:nvPr/>
      </p:nvGrpSpPr>
      <p:grpSpPr>
        <a:xfrm>
          <a:off x="0" y="0"/>
          <a:ext cx="0" cy="0"/>
          <a:chOff x="0" y="0"/>
          <a:chExt cx="0" cy="0"/>
        </a:xfrm>
      </p:grpSpPr>
      <p:pic>
        <p:nvPicPr>
          <p:cNvPr id="79" name="Google Shape;79;p17">
            <a:extLst>
              <a:ext uri="{FF2B5EF4-FFF2-40B4-BE49-F238E27FC236}">
                <a16:creationId xmlns:a16="http://schemas.microsoft.com/office/drawing/2014/main" id="{1D1A4663-3F86-EB9A-0A58-F2CD3B99FBB8}"/>
              </a:ext>
            </a:extLst>
          </p:cNvPr>
          <p:cNvPicPr preferRelativeResize="0"/>
          <p:nvPr/>
        </p:nvPicPr>
        <p:blipFill>
          <a:blip r:embed="rId4">
            <a:alphaModFix/>
          </a:blip>
          <a:stretch>
            <a:fillRect/>
          </a:stretch>
        </p:blipFill>
        <p:spPr>
          <a:xfrm>
            <a:off x="1733797" y="985653"/>
            <a:ext cx="9008290" cy="5526646"/>
          </a:xfrm>
          <a:prstGeom prst="rect">
            <a:avLst/>
          </a:prstGeom>
          <a:noFill/>
          <a:ln>
            <a:noFill/>
          </a:ln>
        </p:spPr>
      </p:pic>
      <p:pic>
        <p:nvPicPr>
          <p:cNvPr id="6" name="Picture 5" descr="A purple head with gears inside&#10;&#10;AI-generated content may be incorrect.">
            <a:extLst>
              <a:ext uri="{FF2B5EF4-FFF2-40B4-BE49-F238E27FC236}">
                <a16:creationId xmlns:a16="http://schemas.microsoft.com/office/drawing/2014/main" id="{0E573DAF-9745-FA6A-713E-E828FB2E0DD8}"/>
              </a:ext>
            </a:extLst>
          </p:cNvPr>
          <p:cNvPicPr>
            <a:picLocks noChangeAspect="1"/>
          </p:cNvPicPr>
          <p:nvPr/>
        </p:nvPicPr>
        <p:blipFill>
          <a:blip r:embed="rId5">
            <a:extLst>
              <a:ext uri="{28A0092B-C50C-407E-A947-70E740481C1C}">
                <a14:useLocalDpi xmlns:a14="http://schemas.microsoft.com/office/drawing/2010/main" val="0"/>
              </a:ext>
            </a:extLst>
          </a:blip>
          <a:srcRect l="28494" r="26042"/>
          <a:stretch>
            <a:fillRect/>
          </a:stretch>
        </p:blipFill>
        <p:spPr>
          <a:xfrm>
            <a:off x="47500" y="566592"/>
            <a:ext cx="1686297" cy="2057884"/>
          </a:xfrm>
          <a:prstGeom prst="rect">
            <a:avLst/>
          </a:prstGeom>
        </p:spPr>
      </p:pic>
    </p:spTree>
    <p:extLst>
      <p:ext uri="{BB962C8B-B14F-4D97-AF65-F5344CB8AC3E}">
        <p14:creationId xmlns:p14="http://schemas.microsoft.com/office/powerpoint/2010/main" val="18852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0EC9ED-B197-FB05-466F-E1DB2B48F88E}"/>
            </a:ext>
          </a:extLst>
        </p:cNvPr>
        <p:cNvGrpSpPr/>
        <p:nvPr/>
      </p:nvGrpSpPr>
      <p:grpSpPr>
        <a:xfrm>
          <a:off x="0" y="0"/>
          <a:ext cx="0" cy="0"/>
          <a:chOff x="0" y="0"/>
          <a:chExt cx="0" cy="0"/>
        </a:xfrm>
      </p:grpSpPr>
      <p:pic>
        <p:nvPicPr>
          <p:cNvPr id="6" name="Picture 5" descr="A purple head with gears inside&#10;&#10;AI-generated content may be incorrect.">
            <a:extLst>
              <a:ext uri="{FF2B5EF4-FFF2-40B4-BE49-F238E27FC236}">
                <a16:creationId xmlns:a16="http://schemas.microsoft.com/office/drawing/2014/main" id="{3BE6C993-CC3F-6699-0738-6DA49B401775}"/>
              </a:ext>
            </a:extLst>
          </p:cNvPr>
          <p:cNvPicPr>
            <a:picLocks noChangeAspect="1"/>
          </p:cNvPicPr>
          <p:nvPr/>
        </p:nvPicPr>
        <p:blipFill>
          <a:blip r:embed="rId4">
            <a:extLst>
              <a:ext uri="{28A0092B-C50C-407E-A947-70E740481C1C}">
                <a14:useLocalDpi xmlns:a14="http://schemas.microsoft.com/office/drawing/2010/main" val="0"/>
              </a:ext>
            </a:extLst>
          </a:blip>
          <a:srcRect l="28494" r="26042"/>
          <a:stretch>
            <a:fillRect/>
          </a:stretch>
        </p:blipFill>
        <p:spPr>
          <a:xfrm>
            <a:off x="47500" y="566592"/>
            <a:ext cx="1686297" cy="2057884"/>
          </a:xfrm>
          <a:prstGeom prst="rect">
            <a:avLst/>
          </a:prstGeom>
        </p:spPr>
      </p:pic>
      <p:pic>
        <p:nvPicPr>
          <p:cNvPr id="4" name="Online Media 3" title="Explaining the Cognitive Abilities Test (CAT4) batteries I Tutorial">
            <a:hlinkClick r:id="" action="ppaction://media"/>
            <a:extLst>
              <a:ext uri="{FF2B5EF4-FFF2-40B4-BE49-F238E27FC236}">
                <a16:creationId xmlns:a16="http://schemas.microsoft.com/office/drawing/2014/main" id="{0B07B8EC-652D-B9D8-B970-EC1379019A03}"/>
              </a:ext>
            </a:extLst>
          </p:cNvPr>
          <p:cNvPicPr>
            <a:picLocks noRot="1" noChangeAspect="1"/>
          </p:cNvPicPr>
          <p:nvPr>
            <a:videoFile r:link="rId1"/>
          </p:nvPr>
        </p:nvPicPr>
        <p:blipFill>
          <a:blip r:embed="rId5"/>
          <a:stretch>
            <a:fillRect/>
          </a:stretch>
        </p:blipFill>
        <p:spPr>
          <a:xfrm>
            <a:off x="2018805" y="1133639"/>
            <a:ext cx="9121569" cy="5153686"/>
          </a:xfrm>
          <a:prstGeom prst="rect">
            <a:avLst/>
          </a:prstGeom>
        </p:spPr>
      </p:pic>
    </p:spTree>
    <p:extLst>
      <p:ext uri="{BB962C8B-B14F-4D97-AF65-F5344CB8AC3E}">
        <p14:creationId xmlns:p14="http://schemas.microsoft.com/office/powerpoint/2010/main" val="10574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6" name="Google Shape;86;p13"/>
          <p:cNvSpPr txBox="1"/>
          <p:nvPr/>
        </p:nvSpPr>
        <p:spPr>
          <a:xfrm>
            <a:off x="8959562" y="166255"/>
            <a:ext cx="323243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cap="none">
                <a:solidFill>
                  <a:schemeClr val="hlink"/>
                </a:solidFill>
                <a:latin typeface="Arial"/>
                <a:ea typeface="Arial"/>
                <a:cs typeface="Arial"/>
                <a:sym typeface="Arial"/>
                <a:hlinkClick r:id="rId3"/>
              </a:rPr>
              <a:t>Sample Questions Website</a:t>
            </a:r>
            <a:endParaRPr sz="180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7B8B2521-1E6B-6AA2-96BA-6F473624D999}"/>
              </a:ext>
            </a:extLst>
          </p:cNvPr>
          <p:cNvPicPr>
            <a:picLocks noChangeAspect="1"/>
          </p:cNvPicPr>
          <p:nvPr/>
        </p:nvPicPr>
        <p:blipFill>
          <a:blip r:embed="rId4"/>
          <a:stretch>
            <a:fillRect/>
          </a:stretch>
        </p:blipFill>
        <p:spPr>
          <a:xfrm>
            <a:off x="0" y="12700"/>
            <a:ext cx="8968768" cy="3009900"/>
          </a:xfrm>
          <a:prstGeom prst="rect">
            <a:avLst/>
          </a:prstGeom>
        </p:spPr>
      </p:pic>
      <p:pic>
        <p:nvPicPr>
          <p:cNvPr id="5" name="Picture 4">
            <a:extLst>
              <a:ext uri="{FF2B5EF4-FFF2-40B4-BE49-F238E27FC236}">
                <a16:creationId xmlns:a16="http://schemas.microsoft.com/office/drawing/2014/main" id="{ACC0FE64-61D6-34FC-2AC7-2BE62AF1B704}"/>
              </a:ext>
            </a:extLst>
          </p:cNvPr>
          <p:cNvPicPr>
            <a:picLocks noChangeAspect="1"/>
          </p:cNvPicPr>
          <p:nvPr/>
        </p:nvPicPr>
        <p:blipFill>
          <a:blip r:embed="rId5"/>
          <a:stretch>
            <a:fillRect/>
          </a:stretch>
        </p:blipFill>
        <p:spPr>
          <a:xfrm>
            <a:off x="-45751" y="3176155"/>
            <a:ext cx="12237751" cy="3681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2" name="Google Shape;92;p14"/>
          <p:cNvGrpSpPr/>
          <p:nvPr/>
        </p:nvGrpSpPr>
        <p:grpSpPr>
          <a:xfrm>
            <a:off x="0" y="5331662"/>
            <a:ext cx="6870700" cy="1412433"/>
            <a:chOff x="1055471" y="2171590"/>
            <a:chExt cx="10107985" cy="2514819"/>
          </a:xfrm>
        </p:grpSpPr>
        <p:pic>
          <p:nvPicPr>
            <p:cNvPr id="93" name="Google Shape;93;p14"/>
            <p:cNvPicPr preferRelativeResize="0"/>
            <p:nvPr/>
          </p:nvPicPr>
          <p:blipFill rotWithShape="1">
            <a:blip r:embed="rId3">
              <a:alphaModFix/>
            </a:blip>
            <a:srcRect/>
            <a:stretch/>
          </p:blipFill>
          <p:spPr>
            <a:xfrm>
              <a:off x="1055471" y="2171591"/>
              <a:ext cx="5654530" cy="2514818"/>
            </a:xfrm>
            <a:prstGeom prst="rect">
              <a:avLst/>
            </a:prstGeom>
            <a:noFill/>
            <a:ln>
              <a:noFill/>
            </a:ln>
          </p:spPr>
        </p:pic>
        <p:pic>
          <p:nvPicPr>
            <p:cNvPr id="94" name="Google Shape;94;p14"/>
            <p:cNvPicPr preferRelativeResize="0"/>
            <p:nvPr/>
          </p:nvPicPr>
          <p:blipFill rotWithShape="1">
            <a:blip r:embed="rId4">
              <a:alphaModFix/>
            </a:blip>
            <a:srcRect/>
            <a:stretch/>
          </p:blipFill>
          <p:spPr>
            <a:xfrm>
              <a:off x="6845083" y="2171590"/>
              <a:ext cx="4318373" cy="2514817"/>
            </a:xfrm>
            <a:prstGeom prst="rect">
              <a:avLst/>
            </a:prstGeom>
            <a:noFill/>
            <a:ln>
              <a:noFill/>
            </a:ln>
          </p:spPr>
        </p:pic>
        <p:sp>
          <p:nvSpPr>
            <p:cNvPr id="95" name="Google Shape;95;p14"/>
            <p:cNvSpPr txBox="1"/>
            <p:nvPr/>
          </p:nvSpPr>
          <p:spPr>
            <a:xfrm>
              <a:off x="1963882" y="2317280"/>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A</a:t>
              </a:r>
              <a:endParaRPr sz="2400" b="1">
                <a:solidFill>
                  <a:schemeClr val="dk1"/>
                </a:solidFill>
                <a:latin typeface="Arial"/>
                <a:ea typeface="Arial"/>
                <a:cs typeface="Arial"/>
                <a:sym typeface="Arial"/>
              </a:endParaRPr>
            </a:p>
          </p:txBody>
        </p:sp>
        <p:sp>
          <p:nvSpPr>
            <p:cNvPr id="96" name="Google Shape;96;p14"/>
            <p:cNvSpPr txBox="1"/>
            <p:nvPr/>
          </p:nvSpPr>
          <p:spPr>
            <a:xfrm>
              <a:off x="3809999" y="2317280"/>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B</a:t>
              </a:r>
              <a:endParaRPr sz="2400" b="1">
                <a:solidFill>
                  <a:schemeClr val="dk1"/>
                </a:solidFill>
                <a:latin typeface="Arial"/>
                <a:ea typeface="Arial"/>
                <a:cs typeface="Arial"/>
                <a:sym typeface="Arial"/>
              </a:endParaRPr>
            </a:p>
          </p:txBody>
        </p:sp>
        <p:sp>
          <p:nvSpPr>
            <p:cNvPr id="97" name="Google Shape;97;p14"/>
            <p:cNvSpPr txBox="1"/>
            <p:nvPr/>
          </p:nvSpPr>
          <p:spPr>
            <a:xfrm>
              <a:off x="5645726" y="2317281"/>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C</a:t>
              </a:r>
              <a:endParaRPr sz="2400" b="1">
                <a:solidFill>
                  <a:schemeClr val="dk1"/>
                </a:solidFill>
                <a:latin typeface="Arial"/>
                <a:ea typeface="Arial"/>
                <a:cs typeface="Arial"/>
                <a:sym typeface="Arial"/>
              </a:endParaRPr>
            </a:p>
          </p:txBody>
        </p:sp>
        <p:sp>
          <p:nvSpPr>
            <p:cNvPr id="98" name="Google Shape;98;p14"/>
            <p:cNvSpPr txBox="1"/>
            <p:nvPr/>
          </p:nvSpPr>
          <p:spPr>
            <a:xfrm>
              <a:off x="7628802" y="2317281"/>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D</a:t>
              </a:r>
              <a:endParaRPr sz="2400" b="1">
                <a:solidFill>
                  <a:schemeClr val="dk1"/>
                </a:solidFill>
                <a:latin typeface="Arial"/>
                <a:ea typeface="Arial"/>
                <a:cs typeface="Arial"/>
                <a:sym typeface="Arial"/>
              </a:endParaRPr>
            </a:p>
          </p:txBody>
        </p:sp>
        <p:sp>
          <p:nvSpPr>
            <p:cNvPr id="99" name="Google Shape;99;p14"/>
            <p:cNvSpPr txBox="1"/>
            <p:nvPr/>
          </p:nvSpPr>
          <p:spPr>
            <a:xfrm>
              <a:off x="9864436" y="2317281"/>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E</a:t>
              </a:r>
              <a:endParaRPr sz="2400" b="1">
                <a:solidFill>
                  <a:schemeClr val="dk1"/>
                </a:solidFill>
                <a:latin typeface="Arial"/>
                <a:ea typeface="Arial"/>
                <a:cs typeface="Arial"/>
                <a:sym typeface="Arial"/>
              </a:endParaRPr>
            </a:p>
          </p:txBody>
        </p:sp>
      </p:grpSp>
      <p:pic>
        <p:nvPicPr>
          <p:cNvPr id="100" name="Google Shape;100;p14"/>
          <p:cNvPicPr preferRelativeResize="0"/>
          <p:nvPr/>
        </p:nvPicPr>
        <p:blipFill rotWithShape="1">
          <a:blip r:embed="rId5">
            <a:alphaModFix/>
          </a:blip>
          <a:srcRect/>
          <a:stretch/>
        </p:blipFill>
        <p:spPr>
          <a:xfrm>
            <a:off x="0" y="2256363"/>
            <a:ext cx="6393043" cy="2345273"/>
          </a:xfrm>
          <a:prstGeom prst="rect">
            <a:avLst/>
          </a:prstGeom>
          <a:noFill/>
          <a:ln>
            <a:noFill/>
          </a:ln>
        </p:spPr>
      </p:pic>
      <p:pic>
        <p:nvPicPr>
          <p:cNvPr id="101" name="Google Shape;101;p14"/>
          <p:cNvPicPr preferRelativeResize="0"/>
          <p:nvPr/>
        </p:nvPicPr>
        <p:blipFill rotWithShape="1">
          <a:blip r:embed="rId6">
            <a:alphaModFix/>
          </a:blip>
          <a:srcRect t="5244" r="5618" b="6410"/>
          <a:stretch>
            <a:fillRect/>
          </a:stretch>
        </p:blipFill>
        <p:spPr>
          <a:xfrm>
            <a:off x="5689600" y="-8964"/>
            <a:ext cx="6481944" cy="3616872"/>
          </a:xfrm>
          <a:prstGeom prst="rect">
            <a:avLst/>
          </a:prstGeom>
          <a:noFill/>
          <a:ln>
            <a:noFill/>
          </a:ln>
        </p:spPr>
      </p:pic>
      <p:sp>
        <p:nvSpPr>
          <p:cNvPr id="102" name="Google Shape;102;p14"/>
          <p:cNvSpPr txBox="1"/>
          <p:nvPr/>
        </p:nvSpPr>
        <p:spPr>
          <a:xfrm>
            <a:off x="0" y="-8963"/>
            <a:ext cx="55201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Non-Verbal Reasoning Question</a:t>
            </a:r>
            <a:endParaRPr sz="2400" b="1"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07" name="Google Shape;107;p15"/>
          <p:cNvGrpSpPr/>
          <p:nvPr/>
        </p:nvGrpSpPr>
        <p:grpSpPr>
          <a:xfrm>
            <a:off x="0" y="4719611"/>
            <a:ext cx="9854665" cy="2044871"/>
            <a:chOff x="944952" y="2689288"/>
            <a:chExt cx="10911075" cy="2648274"/>
          </a:xfrm>
        </p:grpSpPr>
        <p:pic>
          <p:nvPicPr>
            <p:cNvPr id="108" name="Google Shape;108;p15"/>
            <p:cNvPicPr preferRelativeResize="0"/>
            <p:nvPr/>
          </p:nvPicPr>
          <p:blipFill rotWithShape="1">
            <a:blip r:embed="rId3">
              <a:alphaModFix/>
            </a:blip>
            <a:srcRect/>
            <a:stretch/>
          </p:blipFill>
          <p:spPr>
            <a:xfrm>
              <a:off x="944952" y="2694350"/>
              <a:ext cx="6332769" cy="2613887"/>
            </a:xfrm>
            <a:prstGeom prst="rect">
              <a:avLst/>
            </a:prstGeom>
            <a:noFill/>
            <a:ln>
              <a:noFill/>
            </a:ln>
          </p:spPr>
        </p:pic>
        <p:pic>
          <p:nvPicPr>
            <p:cNvPr id="109" name="Google Shape;109;p15"/>
            <p:cNvPicPr preferRelativeResize="0"/>
            <p:nvPr/>
          </p:nvPicPr>
          <p:blipFill rotWithShape="1">
            <a:blip r:embed="rId4">
              <a:alphaModFix/>
            </a:blip>
            <a:srcRect/>
            <a:stretch/>
          </p:blipFill>
          <p:spPr>
            <a:xfrm>
              <a:off x="7381629" y="2689288"/>
              <a:ext cx="4474398" cy="2648274"/>
            </a:xfrm>
            <a:prstGeom prst="rect">
              <a:avLst/>
            </a:prstGeom>
            <a:noFill/>
            <a:ln>
              <a:noFill/>
            </a:ln>
          </p:spPr>
        </p:pic>
        <p:sp>
          <p:nvSpPr>
            <p:cNvPr id="110" name="Google Shape;110;p15"/>
            <p:cNvSpPr txBox="1"/>
            <p:nvPr/>
          </p:nvSpPr>
          <p:spPr>
            <a:xfrm>
              <a:off x="1766455" y="2867998"/>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A</a:t>
              </a:r>
              <a:endParaRPr sz="2400" b="1">
                <a:solidFill>
                  <a:schemeClr val="dk1"/>
                </a:solidFill>
                <a:latin typeface="Arial"/>
                <a:ea typeface="Arial"/>
                <a:cs typeface="Arial"/>
                <a:sym typeface="Arial"/>
              </a:endParaRPr>
            </a:p>
          </p:txBody>
        </p:sp>
        <p:sp>
          <p:nvSpPr>
            <p:cNvPr id="111" name="Google Shape;111;p15"/>
            <p:cNvSpPr txBox="1"/>
            <p:nvPr/>
          </p:nvSpPr>
          <p:spPr>
            <a:xfrm>
              <a:off x="3929495" y="2867998"/>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B</a:t>
              </a:r>
              <a:endParaRPr sz="2400" b="1">
                <a:solidFill>
                  <a:schemeClr val="dk1"/>
                </a:solidFill>
                <a:latin typeface="Arial"/>
                <a:ea typeface="Arial"/>
                <a:cs typeface="Arial"/>
                <a:sym typeface="Arial"/>
              </a:endParaRPr>
            </a:p>
          </p:txBody>
        </p:sp>
        <p:sp>
          <p:nvSpPr>
            <p:cNvPr id="112" name="Google Shape;112;p15"/>
            <p:cNvSpPr txBox="1"/>
            <p:nvPr/>
          </p:nvSpPr>
          <p:spPr>
            <a:xfrm>
              <a:off x="5983288" y="2867997"/>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C</a:t>
              </a:r>
              <a:endParaRPr sz="2400" b="1">
                <a:solidFill>
                  <a:schemeClr val="dk1"/>
                </a:solidFill>
                <a:latin typeface="Arial"/>
                <a:ea typeface="Arial"/>
                <a:cs typeface="Arial"/>
                <a:sym typeface="Arial"/>
              </a:endParaRPr>
            </a:p>
          </p:txBody>
        </p:sp>
        <p:sp>
          <p:nvSpPr>
            <p:cNvPr id="113" name="Google Shape;113;p15"/>
            <p:cNvSpPr txBox="1"/>
            <p:nvPr/>
          </p:nvSpPr>
          <p:spPr>
            <a:xfrm>
              <a:off x="8268668" y="2867997"/>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D</a:t>
              </a:r>
              <a:endParaRPr sz="2400" b="1">
                <a:solidFill>
                  <a:schemeClr val="dk1"/>
                </a:solidFill>
                <a:latin typeface="Arial"/>
                <a:ea typeface="Arial"/>
                <a:cs typeface="Arial"/>
                <a:sym typeface="Arial"/>
              </a:endParaRPr>
            </a:p>
          </p:txBody>
        </p:sp>
        <p:sp>
          <p:nvSpPr>
            <p:cNvPr id="114" name="Google Shape;114;p15"/>
            <p:cNvSpPr txBox="1"/>
            <p:nvPr/>
          </p:nvSpPr>
          <p:spPr>
            <a:xfrm>
              <a:off x="10560627" y="2867996"/>
              <a:ext cx="36368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E</a:t>
              </a:r>
              <a:endParaRPr sz="2400" b="1">
                <a:solidFill>
                  <a:schemeClr val="dk1"/>
                </a:solidFill>
                <a:latin typeface="Arial"/>
                <a:ea typeface="Arial"/>
                <a:cs typeface="Arial"/>
                <a:sym typeface="Arial"/>
              </a:endParaRPr>
            </a:p>
          </p:txBody>
        </p:sp>
      </p:grpSp>
      <p:pic>
        <p:nvPicPr>
          <p:cNvPr id="115" name="Google Shape;115;p15"/>
          <p:cNvPicPr preferRelativeResize="0"/>
          <p:nvPr/>
        </p:nvPicPr>
        <p:blipFill rotWithShape="1">
          <a:blip r:embed="rId5">
            <a:alphaModFix/>
          </a:blip>
          <a:srcRect/>
          <a:stretch/>
        </p:blipFill>
        <p:spPr>
          <a:xfrm>
            <a:off x="0" y="1042939"/>
            <a:ext cx="6614634" cy="2690861"/>
          </a:xfrm>
          <a:prstGeom prst="rect">
            <a:avLst/>
          </a:prstGeom>
          <a:noFill/>
          <a:ln>
            <a:noFill/>
          </a:ln>
        </p:spPr>
      </p:pic>
      <p:sp>
        <p:nvSpPr>
          <p:cNvPr id="116" name="Google Shape;116;p15"/>
          <p:cNvSpPr txBox="1"/>
          <p:nvPr/>
        </p:nvSpPr>
        <p:spPr>
          <a:xfrm>
            <a:off x="110242" y="0"/>
            <a:ext cx="431249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Spatial Reasoning Question</a:t>
            </a:r>
            <a:endParaRPr sz="2400" b="1" dirty="0">
              <a:solidFill>
                <a:schemeClr val="dk1"/>
              </a:solidFill>
              <a:latin typeface="Arial"/>
              <a:ea typeface="Arial"/>
              <a:cs typeface="Arial"/>
              <a:sym typeface="Arial"/>
            </a:endParaRPr>
          </a:p>
        </p:txBody>
      </p:sp>
      <p:pic>
        <p:nvPicPr>
          <p:cNvPr id="117" name="Google Shape;117;p15"/>
          <p:cNvPicPr preferRelativeResize="0"/>
          <p:nvPr/>
        </p:nvPicPr>
        <p:blipFill rotWithShape="1">
          <a:blip r:embed="rId6">
            <a:alphaModFix/>
          </a:blip>
          <a:srcRect t="2321" r="2248" b="3919"/>
          <a:stretch>
            <a:fillRect/>
          </a:stretch>
        </p:blipFill>
        <p:spPr>
          <a:xfrm>
            <a:off x="5956299" y="0"/>
            <a:ext cx="6235701" cy="47196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6"/>
          <p:cNvPicPr preferRelativeResize="0"/>
          <p:nvPr/>
        </p:nvPicPr>
        <p:blipFill rotWithShape="1">
          <a:blip r:embed="rId3">
            <a:alphaModFix/>
          </a:blip>
          <a:srcRect r="3720"/>
          <a:stretch>
            <a:fillRect/>
          </a:stretch>
        </p:blipFill>
        <p:spPr>
          <a:xfrm>
            <a:off x="0" y="0"/>
            <a:ext cx="5501060" cy="2660073"/>
          </a:xfrm>
          <a:prstGeom prst="rect">
            <a:avLst/>
          </a:prstGeom>
          <a:noFill/>
          <a:ln>
            <a:noFill/>
          </a:ln>
        </p:spPr>
      </p:pic>
      <p:pic>
        <p:nvPicPr>
          <p:cNvPr id="123" name="Google Shape;123;p16"/>
          <p:cNvPicPr preferRelativeResize="0"/>
          <p:nvPr/>
        </p:nvPicPr>
        <p:blipFill rotWithShape="1">
          <a:blip r:embed="rId4">
            <a:alphaModFix/>
          </a:blip>
          <a:srcRect l="1838" t="4440" r="4412" b="5140"/>
          <a:stretch>
            <a:fillRect/>
          </a:stretch>
        </p:blipFill>
        <p:spPr>
          <a:xfrm>
            <a:off x="5334000" y="1562100"/>
            <a:ext cx="6858000" cy="5295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9F0DF4-6ACC-224B-A938-D3DCB24A54E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492A509-97E3-997A-8B9C-490DD1347A38}"/>
              </a:ext>
            </a:extLst>
          </p:cNvPr>
          <p:cNvSpPr/>
          <p:nvPr/>
        </p:nvSpPr>
        <p:spPr>
          <a:xfrm>
            <a:off x="3161832" y="2767280"/>
            <a:ext cx="5868338" cy="1323439"/>
          </a:xfrm>
          <a:prstGeom prst="rect">
            <a:avLst/>
          </a:prstGeom>
          <a:noFill/>
        </p:spPr>
        <p:txBody>
          <a:bodyPr wrap="none" lIns="91440" tIns="45720" rIns="91440" bIns="45720">
            <a:spAutoFit/>
          </a:bodyPr>
          <a:lstStyle/>
          <a:p>
            <a:pPr algn="ctr"/>
            <a:r>
              <a:rPr lang="en-US" sz="8000" b="0" cap="none" spc="0" dirty="0">
                <a:ln w="0"/>
                <a:solidFill>
                  <a:schemeClr val="accent1"/>
                </a:solidFill>
                <a:effectLst>
                  <a:outerShdw blurRad="38100" dist="25400" dir="5400000" algn="ctr" rotWithShape="0">
                    <a:srgbClr val="6E747A">
                      <a:alpha val="43000"/>
                    </a:srgbClr>
                  </a:outerShdw>
                </a:effectLst>
              </a:rPr>
              <a:t>RECORDING</a:t>
            </a:r>
          </a:p>
        </p:txBody>
      </p:sp>
    </p:spTree>
    <p:extLst>
      <p:ext uri="{BB962C8B-B14F-4D97-AF65-F5344CB8AC3E}">
        <p14:creationId xmlns:p14="http://schemas.microsoft.com/office/powerpoint/2010/main" val="40588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97C306A-5C7F-B639-CFE4-8682862137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546D4E-AEAD-4282-2629-3E1CCC0E2740}"/>
              </a:ext>
            </a:extLst>
          </p:cNvPr>
          <p:cNvPicPr>
            <a:picLocks noChangeAspect="1"/>
          </p:cNvPicPr>
          <p:nvPr/>
        </p:nvPicPr>
        <p:blipFill>
          <a:blip r:embed="rId4"/>
          <a:stretch>
            <a:fillRect/>
          </a:stretch>
        </p:blipFill>
        <p:spPr>
          <a:xfrm>
            <a:off x="0" y="1352435"/>
            <a:ext cx="6801200" cy="4457929"/>
          </a:xfrm>
          <a:prstGeom prst="rect">
            <a:avLst/>
          </a:prstGeom>
        </p:spPr>
      </p:pic>
      <p:sp>
        <p:nvSpPr>
          <p:cNvPr id="6" name="TextBox 5">
            <a:extLst>
              <a:ext uri="{FF2B5EF4-FFF2-40B4-BE49-F238E27FC236}">
                <a16:creationId xmlns:a16="http://schemas.microsoft.com/office/drawing/2014/main" id="{52576C74-191D-45BE-2291-7B8515B7A7C3}"/>
              </a:ext>
            </a:extLst>
          </p:cNvPr>
          <p:cNvSpPr txBox="1"/>
          <p:nvPr/>
        </p:nvSpPr>
        <p:spPr>
          <a:xfrm>
            <a:off x="0" y="603136"/>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KS3 Assessment rubrics</a:t>
            </a:r>
          </a:p>
        </p:txBody>
      </p:sp>
      <p:pic>
        <p:nvPicPr>
          <p:cNvPr id="8" name="Picture 7">
            <a:extLst>
              <a:ext uri="{FF2B5EF4-FFF2-40B4-BE49-F238E27FC236}">
                <a16:creationId xmlns:a16="http://schemas.microsoft.com/office/drawing/2014/main" id="{2ADFB151-4A2C-D29B-1A8F-EB64656219BE}"/>
              </a:ext>
            </a:extLst>
          </p:cNvPr>
          <p:cNvPicPr>
            <a:picLocks noChangeAspect="1"/>
          </p:cNvPicPr>
          <p:nvPr/>
        </p:nvPicPr>
        <p:blipFill>
          <a:blip r:embed="rId5"/>
          <a:stretch>
            <a:fillRect/>
          </a:stretch>
        </p:blipFill>
        <p:spPr>
          <a:xfrm>
            <a:off x="790403" y="1352434"/>
            <a:ext cx="6941161" cy="4457929"/>
          </a:xfrm>
          <a:prstGeom prst="rect">
            <a:avLst/>
          </a:prstGeom>
        </p:spPr>
      </p:pic>
      <p:pic>
        <p:nvPicPr>
          <p:cNvPr id="10" name="Picture 9">
            <a:extLst>
              <a:ext uri="{FF2B5EF4-FFF2-40B4-BE49-F238E27FC236}">
                <a16:creationId xmlns:a16="http://schemas.microsoft.com/office/drawing/2014/main" id="{E68AE1D3-A15E-3324-6AC5-6D3B59274981}"/>
              </a:ext>
            </a:extLst>
          </p:cNvPr>
          <p:cNvPicPr>
            <a:picLocks noChangeAspect="1"/>
          </p:cNvPicPr>
          <p:nvPr/>
        </p:nvPicPr>
        <p:blipFill>
          <a:blip r:embed="rId6"/>
          <a:stretch>
            <a:fillRect/>
          </a:stretch>
        </p:blipFill>
        <p:spPr>
          <a:xfrm>
            <a:off x="1942806" y="1304806"/>
            <a:ext cx="6705945" cy="4553184"/>
          </a:xfrm>
          <a:prstGeom prst="rect">
            <a:avLst/>
          </a:prstGeom>
        </p:spPr>
      </p:pic>
      <p:pic>
        <p:nvPicPr>
          <p:cNvPr id="12" name="Picture 11">
            <a:extLst>
              <a:ext uri="{FF2B5EF4-FFF2-40B4-BE49-F238E27FC236}">
                <a16:creationId xmlns:a16="http://schemas.microsoft.com/office/drawing/2014/main" id="{1CCEE0CF-D417-FEE2-20FE-710794AE9206}"/>
              </a:ext>
            </a:extLst>
          </p:cNvPr>
          <p:cNvPicPr>
            <a:picLocks noChangeAspect="1"/>
          </p:cNvPicPr>
          <p:nvPr/>
        </p:nvPicPr>
        <p:blipFill>
          <a:blip r:embed="rId7"/>
          <a:stretch>
            <a:fillRect/>
          </a:stretch>
        </p:blipFill>
        <p:spPr>
          <a:xfrm>
            <a:off x="2853898" y="1387360"/>
            <a:ext cx="6769448" cy="4388076"/>
          </a:xfrm>
          <a:prstGeom prst="rect">
            <a:avLst/>
          </a:prstGeom>
        </p:spPr>
      </p:pic>
      <p:pic>
        <p:nvPicPr>
          <p:cNvPr id="14" name="Picture 13">
            <a:extLst>
              <a:ext uri="{FF2B5EF4-FFF2-40B4-BE49-F238E27FC236}">
                <a16:creationId xmlns:a16="http://schemas.microsoft.com/office/drawing/2014/main" id="{13E12382-8AD8-ACF4-31A5-183D6E319759}"/>
              </a:ext>
            </a:extLst>
          </p:cNvPr>
          <p:cNvPicPr>
            <a:picLocks noChangeAspect="1"/>
          </p:cNvPicPr>
          <p:nvPr/>
        </p:nvPicPr>
        <p:blipFill>
          <a:blip r:embed="rId8"/>
          <a:stretch>
            <a:fillRect/>
          </a:stretch>
        </p:blipFill>
        <p:spPr>
          <a:xfrm>
            <a:off x="3707804" y="1387360"/>
            <a:ext cx="6788499" cy="4769095"/>
          </a:xfrm>
          <a:prstGeom prst="rect">
            <a:avLst/>
          </a:prstGeom>
        </p:spPr>
      </p:pic>
      <p:pic>
        <p:nvPicPr>
          <p:cNvPr id="16" name="Picture 15">
            <a:extLst>
              <a:ext uri="{FF2B5EF4-FFF2-40B4-BE49-F238E27FC236}">
                <a16:creationId xmlns:a16="http://schemas.microsoft.com/office/drawing/2014/main" id="{DC893077-1335-8DEA-F71E-B94986370853}"/>
              </a:ext>
            </a:extLst>
          </p:cNvPr>
          <p:cNvPicPr>
            <a:picLocks noChangeAspect="1"/>
          </p:cNvPicPr>
          <p:nvPr/>
        </p:nvPicPr>
        <p:blipFill>
          <a:blip r:embed="rId9"/>
          <a:stretch>
            <a:fillRect/>
          </a:stretch>
        </p:blipFill>
        <p:spPr>
          <a:xfrm>
            <a:off x="4580761" y="1419132"/>
            <a:ext cx="7611239" cy="4678863"/>
          </a:xfrm>
          <a:prstGeom prst="rect">
            <a:avLst/>
          </a:prstGeom>
        </p:spPr>
      </p:pic>
    </p:spTree>
    <p:extLst>
      <p:ext uri="{BB962C8B-B14F-4D97-AF65-F5344CB8AC3E}">
        <p14:creationId xmlns:p14="http://schemas.microsoft.com/office/powerpoint/2010/main" val="12895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E6AE54-62D2-44EE-7918-3D907CD6749C}"/>
            </a:ext>
          </a:extLst>
        </p:cNvPr>
        <p:cNvGrpSpPr/>
        <p:nvPr/>
      </p:nvGrpSpPr>
      <p:grpSpPr>
        <a:xfrm>
          <a:off x="0" y="0"/>
          <a:ext cx="0" cy="0"/>
          <a:chOff x="0" y="0"/>
          <a:chExt cx="0" cy="0"/>
        </a:xfrm>
      </p:grpSpPr>
      <p:pic>
        <p:nvPicPr>
          <p:cNvPr id="5" name="Picture 4" descr="A group of people standing in a large group&#10;&#10;AI-generated content may be incorrect.">
            <a:extLst>
              <a:ext uri="{FF2B5EF4-FFF2-40B4-BE49-F238E27FC236}">
                <a16:creationId xmlns:a16="http://schemas.microsoft.com/office/drawing/2014/main" id="{3AABC62E-95DD-FB25-F57A-2D34C0EEA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427" y="1025748"/>
            <a:ext cx="3722329" cy="4806503"/>
          </a:xfrm>
          <a:prstGeom prst="rect">
            <a:avLst/>
          </a:prstGeom>
        </p:spPr>
      </p:pic>
      <p:pic>
        <p:nvPicPr>
          <p:cNvPr id="7" name="Picture 6" descr="A group of people posing for a photo&#10;&#10;AI-generated content may be incorrect.">
            <a:extLst>
              <a:ext uri="{FF2B5EF4-FFF2-40B4-BE49-F238E27FC236}">
                <a16:creationId xmlns:a16="http://schemas.microsoft.com/office/drawing/2014/main" id="{0F1FE735-4533-F739-7961-074770CFA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5532"/>
            <a:ext cx="3783282" cy="4788055"/>
          </a:xfrm>
          <a:prstGeom prst="rect">
            <a:avLst/>
          </a:prstGeom>
        </p:spPr>
      </p:pic>
      <p:pic>
        <p:nvPicPr>
          <p:cNvPr id="9" name="Picture 8" descr="A poster with a number of flags&#10;&#10;AI-generated content may be incorrect.">
            <a:extLst>
              <a:ext uri="{FF2B5EF4-FFF2-40B4-BE49-F238E27FC236}">
                <a16:creationId xmlns:a16="http://schemas.microsoft.com/office/drawing/2014/main" id="{054F4CC1-0C02-A0FC-7425-A9DFC3C20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3901" y="1726632"/>
            <a:ext cx="3848100" cy="4788055"/>
          </a:xfrm>
          <a:prstGeom prst="rect">
            <a:avLst/>
          </a:prstGeom>
        </p:spPr>
      </p:pic>
    </p:spTree>
    <p:extLst>
      <p:ext uri="{BB962C8B-B14F-4D97-AF65-F5344CB8AC3E}">
        <p14:creationId xmlns:p14="http://schemas.microsoft.com/office/powerpoint/2010/main" val="174552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964B6D5-2006-CA67-C088-7BFB5A4B0AC9}"/>
            </a:ext>
          </a:extLst>
        </p:cNvPr>
        <p:cNvGrpSpPr/>
        <p:nvPr/>
      </p:nvGrpSpPr>
      <p:grpSpPr>
        <a:xfrm>
          <a:off x="0" y="0"/>
          <a:ext cx="0" cy="0"/>
          <a:chOff x="0" y="0"/>
          <a:chExt cx="0" cy="0"/>
        </a:xfrm>
      </p:grpSpPr>
      <p:pic>
        <p:nvPicPr>
          <p:cNvPr id="3" name="Picture 2" descr="A table of maths&#10;&#10;AI-generated content may be incorrect.">
            <a:extLst>
              <a:ext uri="{FF2B5EF4-FFF2-40B4-BE49-F238E27FC236}">
                <a16:creationId xmlns:a16="http://schemas.microsoft.com/office/drawing/2014/main" id="{EFD70B8E-56CD-C93C-3E0B-822780D0BDBC}"/>
              </a:ext>
            </a:extLst>
          </p:cNvPr>
          <p:cNvPicPr>
            <a:picLocks noChangeAspect="1"/>
          </p:cNvPicPr>
          <p:nvPr/>
        </p:nvPicPr>
        <p:blipFill>
          <a:blip r:embed="rId3">
            <a:extLst>
              <a:ext uri="{28A0092B-C50C-407E-A947-70E740481C1C}">
                <a14:useLocalDpi xmlns:a14="http://schemas.microsoft.com/office/drawing/2010/main" val="0"/>
              </a:ext>
            </a:extLst>
          </a:blip>
          <a:srcRect l="10043" t="27315" r="10038" b="16517"/>
          <a:stretch>
            <a:fillRect/>
          </a:stretch>
        </p:blipFill>
        <p:spPr>
          <a:xfrm>
            <a:off x="3136899" y="492626"/>
            <a:ext cx="6096001" cy="6059822"/>
          </a:xfrm>
          <a:prstGeom prst="rect">
            <a:avLst/>
          </a:prstGeom>
        </p:spPr>
      </p:pic>
      <p:sp>
        <p:nvSpPr>
          <p:cNvPr id="4" name="TextBox 3">
            <a:extLst>
              <a:ext uri="{FF2B5EF4-FFF2-40B4-BE49-F238E27FC236}">
                <a16:creationId xmlns:a16="http://schemas.microsoft.com/office/drawing/2014/main" id="{D50DFA6C-C8C5-0CDC-8403-DB43C472FDEF}"/>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Grade Equivalency</a:t>
            </a:r>
          </a:p>
        </p:txBody>
      </p:sp>
    </p:spTree>
    <p:extLst>
      <p:ext uri="{BB962C8B-B14F-4D97-AF65-F5344CB8AC3E}">
        <p14:creationId xmlns:p14="http://schemas.microsoft.com/office/powerpoint/2010/main" val="94590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36C1A8-EA21-2169-CD7E-49DBE70EF4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7B2F63-E36E-9962-BA0F-1BD60BD4898C}"/>
              </a:ext>
            </a:extLst>
          </p:cNvPr>
          <p:cNvSpPr/>
          <p:nvPr/>
        </p:nvSpPr>
        <p:spPr>
          <a:xfrm>
            <a:off x="3330020" y="2767280"/>
            <a:ext cx="5531964" cy="1323439"/>
          </a:xfrm>
          <a:prstGeom prst="rect">
            <a:avLst/>
          </a:prstGeom>
          <a:noFill/>
        </p:spPr>
        <p:txBody>
          <a:bodyPr wrap="none" lIns="91440" tIns="45720" rIns="91440" bIns="45720">
            <a:spAutoFit/>
          </a:bodyPr>
          <a:lstStyle/>
          <a:p>
            <a:pPr algn="ctr"/>
            <a:r>
              <a:rPr lang="en-US" sz="8000" b="0" cap="none" spc="0" dirty="0">
                <a:ln w="0"/>
                <a:solidFill>
                  <a:schemeClr val="accent1"/>
                </a:solidFill>
                <a:effectLst>
                  <a:outerShdw blurRad="38100" dist="25400" dir="5400000" algn="ctr" rotWithShape="0">
                    <a:srgbClr val="6E747A">
                      <a:alpha val="43000"/>
                    </a:srgbClr>
                  </a:outerShdw>
                </a:effectLst>
              </a:rPr>
              <a:t>REPORTING</a:t>
            </a:r>
          </a:p>
        </p:txBody>
      </p:sp>
    </p:spTree>
    <p:extLst>
      <p:ext uri="{BB962C8B-B14F-4D97-AF65-F5344CB8AC3E}">
        <p14:creationId xmlns:p14="http://schemas.microsoft.com/office/powerpoint/2010/main" val="22973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48A4D5C-FCF7-C61A-CB09-88759A9052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E6AE3D-6005-E091-1F29-168F5FC4438A}"/>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Reporting – the Reporting Calendar</a:t>
            </a:r>
          </a:p>
        </p:txBody>
      </p:sp>
      <p:pic>
        <p:nvPicPr>
          <p:cNvPr id="12" name="Picture 11">
            <a:extLst>
              <a:ext uri="{FF2B5EF4-FFF2-40B4-BE49-F238E27FC236}">
                <a16:creationId xmlns:a16="http://schemas.microsoft.com/office/drawing/2014/main" id="{5A4D5687-042B-C15B-0495-31B83BE12FF8}"/>
              </a:ext>
            </a:extLst>
          </p:cNvPr>
          <p:cNvPicPr>
            <a:picLocks noChangeAspect="1"/>
          </p:cNvPicPr>
          <p:nvPr/>
        </p:nvPicPr>
        <p:blipFill>
          <a:blip r:embed="rId4"/>
          <a:stretch>
            <a:fillRect/>
          </a:stretch>
        </p:blipFill>
        <p:spPr>
          <a:xfrm>
            <a:off x="-1" y="1244495"/>
            <a:ext cx="6883725" cy="5023471"/>
          </a:xfrm>
          <a:prstGeom prst="rect">
            <a:avLst/>
          </a:prstGeom>
        </p:spPr>
      </p:pic>
      <p:sp>
        <p:nvSpPr>
          <p:cNvPr id="14" name="TextBox 13">
            <a:extLst>
              <a:ext uri="{FF2B5EF4-FFF2-40B4-BE49-F238E27FC236}">
                <a16:creationId xmlns:a16="http://schemas.microsoft.com/office/drawing/2014/main" id="{B5225A37-5909-F591-F3FE-D320F03EB172}"/>
              </a:ext>
            </a:extLst>
          </p:cNvPr>
          <p:cNvSpPr txBox="1"/>
          <p:nvPr/>
        </p:nvSpPr>
        <p:spPr>
          <a:xfrm>
            <a:off x="8369300" y="3947467"/>
            <a:ext cx="2857500"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Data Drop 1</a:t>
            </a:r>
            <a:endParaRPr lang="en-US" sz="2400" dirty="0"/>
          </a:p>
        </p:txBody>
      </p:sp>
      <p:sp>
        <p:nvSpPr>
          <p:cNvPr id="15" name="Rectangle 14">
            <a:extLst>
              <a:ext uri="{FF2B5EF4-FFF2-40B4-BE49-F238E27FC236}">
                <a16:creationId xmlns:a16="http://schemas.microsoft.com/office/drawing/2014/main" id="{2D4ECB9B-8532-90CA-D41B-0857A2653BF7}"/>
              </a:ext>
            </a:extLst>
          </p:cNvPr>
          <p:cNvSpPr/>
          <p:nvPr/>
        </p:nvSpPr>
        <p:spPr>
          <a:xfrm>
            <a:off x="-1" y="3797300"/>
            <a:ext cx="7785101" cy="762000"/>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D6A999-2342-4196-4ED2-730A91A18226}"/>
              </a:ext>
            </a:extLst>
          </p:cNvPr>
          <p:cNvSpPr/>
          <p:nvPr/>
        </p:nvSpPr>
        <p:spPr>
          <a:xfrm>
            <a:off x="0" y="5032633"/>
            <a:ext cx="7785101" cy="762000"/>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A8B520B-B62D-71C8-8B7D-2447D34B37BD}"/>
              </a:ext>
            </a:extLst>
          </p:cNvPr>
          <p:cNvSpPr txBox="1"/>
          <p:nvPr/>
        </p:nvSpPr>
        <p:spPr>
          <a:xfrm>
            <a:off x="8369300" y="5182800"/>
            <a:ext cx="2857500"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Data Drop 2</a:t>
            </a:r>
            <a:endParaRPr lang="en-US" sz="2400" dirty="0"/>
          </a:p>
        </p:txBody>
      </p:sp>
    </p:spTree>
    <p:extLst>
      <p:ext uri="{BB962C8B-B14F-4D97-AF65-F5344CB8AC3E}">
        <p14:creationId xmlns:p14="http://schemas.microsoft.com/office/powerpoint/2010/main" val="12610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animBg="1"/>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747BC5-054B-2129-E741-69EB3B5EF2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218565-9622-5A93-7CF2-2A528A4A2C14}"/>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Reporting – the Reporting Calendar</a:t>
            </a:r>
          </a:p>
        </p:txBody>
      </p:sp>
      <p:pic>
        <p:nvPicPr>
          <p:cNvPr id="4" name="Picture 3">
            <a:extLst>
              <a:ext uri="{FF2B5EF4-FFF2-40B4-BE49-F238E27FC236}">
                <a16:creationId xmlns:a16="http://schemas.microsoft.com/office/drawing/2014/main" id="{7CCD79F6-2424-87EB-180A-91BBEECF5228}"/>
              </a:ext>
            </a:extLst>
          </p:cNvPr>
          <p:cNvPicPr>
            <a:picLocks noChangeAspect="1"/>
          </p:cNvPicPr>
          <p:nvPr/>
        </p:nvPicPr>
        <p:blipFill>
          <a:blip r:embed="rId4"/>
          <a:stretch>
            <a:fillRect/>
          </a:stretch>
        </p:blipFill>
        <p:spPr>
          <a:xfrm>
            <a:off x="-1" y="1552512"/>
            <a:ext cx="8358719" cy="3616387"/>
          </a:xfrm>
          <a:prstGeom prst="rect">
            <a:avLst/>
          </a:prstGeom>
        </p:spPr>
      </p:pic>
      <p:pic>
        <p:nvPicPr>
          <p:cNvPr id="5" name="Picture 4">
            <a:extLst>
              <a:ext uri="{FF2B5EF4-FFF2-40B4-BE49-F238E27FC236}">
                <a16:creationId xmlns:a16="http://schemas.microsoft.com/office/drawing/2014/main" id="{5BEE6EA4-5A8A-9664-997C-9138A2024D64}"/>
              </a:ext>
            </a:extLst>
          </p:cNvPr>
          <p:cNvPicPr>
            <a:picLocks noChangeAspect="1"/>
          </p:cNvPicPr>
          <p:nvPr/>
        </p:nvPicPr>
        <p:blipFill>
          <a:blip r:embed="rId5"/>
          <a:stretch>
            <a:fillRect/>
          </a:stretch>
        </p:blipFill>
        <p:spPr>
          <a:xfrm>
            <a:off x="-2" y="4757383"/>
            <a:ext cx="8610601" cy="823031"/>
          </a:xfrm>
          <a:prstGeom prst="rect">
            <a:avLst/>
          </a:prstGeom>
        </p:spPr>
      </p:pic>
      <p:pic>
        <p:nvPicPr>
          <p:cNvPr id="6" name="Picture 5">
            <a:extLst>
              <a:ext uri="{FF2B5EF4-FFF2-40B4-BE49-F238E27FC236}">
                <a16:creationId xmlns:a16="http://schemas.microsoft.com/office/drawing/2014/main" id="{55B121F1-61E9-A05D-AA6E-EDC9510D675E}"/>
              </a:ext>
            </a:extLst>
          </p:cNvPr>
          <p:cNvPicPr>
            <a:picLocks noChangeAspect="1"/>
          </p:cNvPicPr>
          <p:nvPr/>
        </p:nvPicPr>
        <p:blipFill>
          <a:blip r:embed="rId5"/>
          <a:stretch>
            <a:fillRect/>
          </a:stretch>
        </p:blipFill>
        <p:spPr>
          <a:xfrm>
            <a:off x="-2" y="3272430"/>
            <a:ext cx="8610600" cy="823031"/>
          </a:xfrm>
          <a:prstGeom prst="rect">
            <a:avLst/>
          </a:prstGeom>
        </p:spPr>
      </p:pic>
      <p:sp>
        <p:nvSpPr>
          <p:cNvPr id="8" name="TextBox 7">
            <a:extLst>
              <a:ext uri="{FF2B5EF4-FFF2-40B4-BE49-F238E27FC236}">
                <a16:creationId xmlns:a16="http://schemas.microsoft.com/office/drawing/2014/main" id="{60764E7F-B66A-7CFA-CEA4-A1E2748272EE}"/>
              </a:ext>
            </a:extLst>
          </p:cNvPr>
          <p:cNvSpPr txBox="1"/>
          <p:nvPr/>
        </p:nvSpPr>
        <p:spPr>
          <a:xfrm>
            <a:off x="8940800" y="3453112"/>
            <a:ext cx="2857500"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Data Drop 3</a:t>
            </a:r>
          </a:p>
          <a:p>
            <a:r>
              <a:rPr lang="en-US" sz="2400" dirty="0">
                <a:latin typeface="Arial" panose="020B0604020202020204" pitchFamily="34" charset="0"/>
                <a:cs typeface="Arial" panose="020B0604020202020204" pitchFamily="34" charset="0"/>
              </a:rPr>
              <a:t>(mock results)</a:t>
            </a:r>
            <a:endParaRPr lang="en-US" sz="2400" dirty="0"/>
          </a:p>
        </p:txBody>
      </p:sp>
      <p:sp>
        <p:nvSpPr>
          <p:cNvPr id="9" name="TextBox 8">
            <a:extLst>
              <a:ext uri="{FF2B5EF4-FFF2-40B4-BE49-F238E27FC236}">
                <a16:creationId xmlns:a16="http://schemas.microsoft.com/office/drawing/2014/main" id="{77FD13EB-4EE5-B8F3-D571-A170A8B4786A}"/>
              </a:ext>
            </a:extLst>
          </p:cNvPr>
          <p:cNvSpPr txBox="1"/>
          <p:nvPr/>
        </p:nvSpPr>
        <p:spPr>
          <a:xfrm>
            <a:off x="8940800" y="4938065"/>
            <a:ext cx="2857500"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Data Drop 3</a:t>
            </a:r>
            <a:endParaRPr lang="en-US" sz="2400" dirty="0"/>
          </a:p>
        </p:txBody>
      </p:sp>
    </p:spTree>
    <p:extLst>
      <p:ext uri="{BB962C8B-B14F-4D97-AF65-F5344CB8AC3E}">
        <p14:creationId xmlns:p14="http://schemas.microsoft.com/office/powerpoint/2010/main" val="56481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DC42A7E-CD37-C9FB-65F2-F713B7A2F4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14A301-6F9C-B7CF-3A4A-576D920FC375}"/>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Reporting – the Reporting Calendar</a:t>
            </a:r>
          </a:p>
        </p:txBody>
      </p:sp>
      <p:pic>
        <p:nvPicPr>
          <p:cNvPr id="4" name="Picture 3">
            <a:extLst>
              <a:ext uri="{FF2B5EF4-FFF2-40B4-BE49-F238E27FC236}">
                <a16:creationId xmlns:a16="http://schemas.microsoft.com/office/drawing/2014/main" id="{6834872B-3943-1A8D-1E54-96EB3A8F211B}"/>
              </a:ext>
            </a:extLst>
          </p:cNvPr>
          <p:cNvPicPr>
            <a:picLocks noChangeAspect="1"/>
          </p:cNvPicPr>
          <p:nvPr/>
        </p:nvPicPr>
        <p:blipFill>
          <a:blip r:embed="rId4"/>
          <a:stretch>
            <a:fillRect/>
          </a:stretch>
        </p:blipFill>
        <p:spPr>
          <a:xfrm>
            <a:off x="0" y="1879546"/>
            <a:ext cx="8913455" cy="3314754"/>
          </a:xfrm>
          <a:prstGeom prst="rect">
            <a:avLst/>
          </a:prstGeom>
        </p:spPr>
      </p:pic>
      <p:pic>
        <p:nvPicPr>
          <p:cNvPr id="5" name="Picture 4">
            <a:extLst>
              <a:ext uri="{FF2B5EF4-FFF2-40B4-BE49-F238E27FC236}">
                <a16:creationId xmlns:a16="http://schemas.microsoft.com/office/drawing/2014/main" id="{AC4DFDA9-2349-C579-41A7-D462FE584715}"/>
              </a:ext>
            </a:extLst>
          </p:cNvPr>
          <p:cNvPicPr>
            <a:picLocks noChangeAspect="1"/>
          </p:cNvPicPr>
          <p:nvPr/>
        </p:nvPicPr>
        <p:blipFill>
          <a:blip r:embed="rId5"/>
          <a:stretch>
            <a:fillRect/>
          </a:stretch>
        </p:blipFill>
        <p:spPr>
          <a:xfrm>
            <a:off x="0" y="3754084"/>
            <a:ext cx="9156700" cy="1541816"/>
          </a:xfrm>
          <a:prstGeom prst="rect">
            <a:avLst/>
          </a:prstGeom>
        </p:spPr>
      </p:pic>
      <p:sp>
        <p:nvSpPr>
          <p:cNvPr id="6" name="TextBox 5">
            <a:extLst>
              <a:ext uri="{FF2B5EF4-FFF2-40B4-BE49-F238E27FC236}">
                <a16:creationId xmlns:a16="http://schemas.microsoft.com/office/drawing/2014/main" id="{4A680CA6-B604-D3C0-67BD-DADE5B88819A}"/>
              </a:ext>
            </a:extLst>
          </p:cNvPr>
          <p:cNvSpPr txBox="1"/>
          <p:nvPr/>
        </p:nvSpPr>
        <p:spPr>
          <a:xfrm>
            <a:off x="9550400" y="4176067"/>
            <a:ext cx="2857500"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Data Drop 4</a:t>
            </a:r>
            <a:endParaRPr lang="en-US" sz="2400" dirty="0"/>
          </a:p>
        </p:txBody>
      </p:sp>
    </p:spTree>
    <p:extLst>
      <p:ext uri="{BB962C8B-B14F-4D97-AF65-F5344CB8AC3E}">
        <p14:creationId xmlns:p14="http://schemas.microsoft.com/office/powerpoint/2010/main" val="313152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9DC227-4F04-1726-AFCD-882B70CAE3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E30FAB-F921-3BAA-9FED-6348E22442E9}"/>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Reporting – annual cycle &amp; PTMs</a:t>
            </a:r>
          </a:p>
        </p:txBody>
      </p:sp>
      <p:graphicFrame>
        <p:nvGraphicFramePr>
          <p:cNvPr id="2" name="Table 1">
            <a:extLst>
              <a:ext uri="{FF2B5EF4-FFF2-40B4-BE49-F238E27FC236}">
                <a16:creationId xmlns:a16="http://schemas.microsoft.com/office/drawing/2014/main" id="{E09A1DFF-C82F-173C-E9E9-B510E9DCE1B2}"/>
              </a:ext>
            </a:extLst>
          </p:cNvPr>
          <p:cNvGraphicFramePr>
            <a:graphicFrameLocks noGrp="1"/>
          </p:cNvGraphicFramePr>
          <p:nvPr>
            <p:extLst>
              <p:ext uri="{D42A27DB-BD31-4B8C-83A1-F6EECF244321}">
                <p14:modId xmlns:p14="http://schemas.microsoft.com/office/powerpoint/2010/main" val="550251189"/>
              </p:ext>
            </p:extLst>
          </p:nvPr>
        </p:nvGraphicFramePr>
        <p:xfrm>
          <a:off x="977900" y="1638300"/>
          <a:ext cx="10236201" cy="4140204"/>
        </p:xfrm>
        <a:graphic>
          <a:graphicData uri="http://schemas.openxmlformats.org/drawingml/2006/table">
            <a:tbl>
              <a:tblPr/>
              <a:tblGrid>
                <a:gridCol w="1403230">
                  <a:extLst>
                    <a:ext uri="{9D8B030D-6E8A-4147-A177-3AD203B41FA5}">
                      <a16:colId xmlns:a16="http://schemas.microsoft.com/office/drawing/2014/main" val="3493502100"/>
                    </a:ext>
                  </a:extLst>
                </a:gridCol>
                <a:gridCol w="1261853">
                  <a:extLst>
                    <a:ext uri="{9D8B030D-6E8A-4147-A177-3AD203B41FA5}">
                      <a16:colId xmlns:a16="http://schemas.microsoft.com/office/drawing/2014/main" val="3230370070"/>
                    </a:ext>
                  </a:extLst>
                </a:gridCol>
                <a:gridCol w="1261853">
                  <a:extLst>
                    <a:ext uri="{9D8B030D-6E8A-4147-A177-3AD203B41FA5}">
                      <a16:colId xmlns:a16="http://schemas.microsoft.com/office/drawing/2014/main" val="417814540"/>
                    </a:ext>
                  </a:extLst>
                </a:gridCol>
                <a:gridCol w="1261853">
                  <a:extLst>
                    <a:ext uri="{9D8B030D-6E8A-4147-A177-3AD203B41FA5}">
                      <a16:colId xmlns:a16="http://schemas.microsoft.com/office/drawing/2014/main" val="4230395149"/>
                    </a:ext>
                  </a:extLst>
                </a:gridCol>
                <a:gridCol w="1261853">
                  <a:extLst>
                    <a:ext uri="{9D8B030D-6E8A-4147-A177-3AD203B41FA5}">
                      <a16:colId xmlns:a16="http://schemas.microsoft.com/office/drawing/2014/main" val="2114018861"/>
                    </a:ext>
                  </a:extLst>
                </a:gridCol>
                <a:gridCol w="1261853">
                  <a:extLst>
                    <a:ext uri="{9D8B030D-6E8A-4147-A177-3AD203B41FA5}">
                      <a16:colId xmlns:a16="http://schemas.microsoft.com/office/drawing/2014/main" val="584308307"/>
                    </a:ext>
                  </a:extLst>
                </a:gridCol>
                <a:gridCol w="1261853">
                  <a:extLst>
                    <a:ext uri="{9D8B030D-6E8A-4147-A177-3AD203B41FA5}">
                      <a16:colId xmlns:a16="http://schemas.microsoft.com/office/drawing/2014/main" val="3220162061"/>
                    </a:ext>
                  </a:extLst>
                </a:gridCol>
                <a:gridCol w="1261853">
                  <a:extLst>
                    <a:ext uri="{9D8B030D-6E8A-4147-A177-3AD203B41FA5}">
                      <a16:colId xmlns:a16="http://schemas.microsoft.com/office/drawing/2014/main" val="3377656452"/>
                    </a:ext>
                  </a:extLst>
                </a:gridCol>
              </a:tblGrid>
              <a:tr h="869190">
                <a:tc>
                  <a:txBody>
                    <a:bodyPr/>
                    <a:lstStyle/>
                    <a:p>
                      <a:pPr algn="ctr" rtl="0" fontAlgn="base">
                        <a:lnSpc>
                          <a:spcPts val="975"/>
                        </a:lnSpc>
                        <a:buNone/>
                      </a:pPr>
                      <a:r>
                        <a:rPr lang="en-US" sz="2000" b="1" i="0" dirty="0">
                          <a:solidFill>
                            <a:srgbClr val="000000"/>
                          </a:solidFill>
                          <a:effectLst/>
                          <a:latin typeface="Cambria" panose="02040503050406030204" pitchFamily="18" charset="0"/>
                        </a:rPr>
                        <a:t>When</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7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8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9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10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11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12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1" i="0" dirty="0">
                          <a:solidFill>
                            <a:srgbClr val="000000"/>
                          </a:solidFill>
                          <a:effectLst/>
                          <a:latin typeface="Cambria" panose="02040503050406030204" pitchFamily="18" charset="0"/>
                        </a:rPr>
                        <a:t>Year 13 </a:t>
                      </a:r>
                      <a:endParaRPr lang="en-US" sz="2000" b="1" i="0" dirty="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588995456"/>
                  </a:ext>
                </a:extLst>
              </a:tr>
              <a:tr h="545169">
                <a:tc>
                  <a:txBody>
                    <a:bodyPr/>
                    <a:lstStyle/>
                    <a:p>
                      <a:pPr algn="ctr" rtl="0" fontAlgn="base">
                        <a:lnSpc>
                          <a:spcPts val="975"/>
                        </a:lnSpc>
                        <a:buNone/>
                      </a:pPr>
                      <a:r>
                        <a:rPr lang="en-US" sz="2000" b="1" i="0">
                          <a:solidFill>
                            <a:srgbClr val="000000"/>
                          </a:solidFill>
                          <a:effectLst/>
                          <a:latin typeface="Cambria" panose="02040503050406030204" pitchFamily="18" charset="0"/>
                        </a:rPr>
                        <a:t>HT 1 </a:t>
                      </a:r>
                      <a:endParaRPr lang="en-US" sz="2000" b="1" i="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extLst>
                  <a:ext uri="{0D108BD9-81ED-4DB2-BD59-A6C34878D82A}">
                    <a16:rowId xmlns:a16="http://schemas.microsoft.com/office/drawing/2014/main" val="1190705612"/>
                  </a:ext>
                </a:extLst>
              </a:tr>
              <a:tr h="545169">
                <a:tc>
                  <a:txBody>
                    <a:bodyPr/>
                    <a:lstStyle/>
                    <a:p>
                      <a:pPr algn="ctr" rtl="0" fontAlgn="base">
                        <a:lnSpc>
                          <a:spcPts val="975"/>
                        </a:lnSpc>
                        <a:buNone/>
                      </a:pPr>
                      <a:r>
                        <a:rPr lang="en-US" sz="2000" b="1" i="0">
                          <a:solidFill>
                            <a:srgbClr val="000000"/>
                          </a:solidFill>
                          <a:effectLst/>
                          <a:latin typeface="Cambria" panose="02040503050406030204" pitchFamily="18" charset="0"/>
                        </a:rPr>
                        <a:t>HT 2 </a:t>
                      </a:r>
                      <a:endParaRPr lang="en-US" sz="2000" b="1" i="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extLst>
                  <a:ext uri="{0D108BD9-81ED-4DB2-BD59-A6C34878D82A}">
                    <a16:rowId xmlns:a16="http://schemas.microsoft.com/office/drawing/2014/main" val="3969455575"/>
                  </a:ext>
                </a:extLst>
              </a:tr>
              <a:tr h="545169">
                <a:tc>
                  <a:txBody>
                    <a:bodyPr/>
                    <a:lstStyle/>
                    <a:p>
                      <a:pPr algn="ctr" rtl="0" fontAlgn="base">
                        <a:lnSpc>
                          <a:spcPts val="975"/>
                        </a:lnSpc>
                        <a:buNone/>
                      </a:pPr>
                      <a:r>
                        <a:rPr lang="en-US" sz="2000" b="1" i="0">
                          <a:solidFill>
                            <a:srgbClr val="000000"/>
                          </a:solidFill>
                          <a:effectLst/>
                          <a:latin typeface="Cambria" panose="02040503050406030204" pitchFamily="18" charset="0"/>
                        </a:rPr>
                        <a:t>HT 3 </a:t>
                      </a:r>
                      <a:endParaRPr lang="en-US" sz="2000" b="1" i="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extLst>
                  <a:ext uri="{0D108BD9-81ED-4DB2-BD59-A6C34878D82A}">
                    <a16:rowId xmlns:a16="http://schemas.microsoft.com/office/drawing/2014/main" val="3924174453"/>
                  </a:ext>
                </a:extLst>
              </a:tr>
              <a:tr h="545169">
                <a:tc>
                  <a:txBody>
                    <a:bodyPr/>
                    <a:lstStyle/>
                    <a:p>
                      <a:pPr algn="ctr" rtl="0" fontAlgn="base">
                        <a:lnSpc>
                          <a:spcPts val="975"/>
                        </a:lnSpc>
                        <a:buNone/>
                      </a:pPr>
                      <a:r>
                        <a:rPr lang="en-US" sz="2000" b="1" i="0">
                          <a:solidFill>
                            <a:srgbClr val="000000"/>
                          </a:solidFill>
                          <a:effectLst/>
                          <a:latin typeface="Cambria" panose="02040503050406030204" pitchFamily="18" charset="0"/>
                        </a:rPr>
                        <a:t>HT 4 </a:t>
                      </a:r>
                      <a:endParaRPr lang="en-US" sz="2000" b="1" i="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endParaRPr lang="en-US" sz="2000" b="0" i="0" dirty="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extLst>
                  <a:ext uri="{0D108BD9-81ED-4DB2-BD59-A6C34878D82A}">
                    <a16:rowId xmlns:a16="http://schemas.microsoft.com/office/drawing/2014/main" val="1349002605"/>
                  </a:ext>
                </a:extLst>
              </a:tr>
              <a:tr h="545169">
                <a:tc>
                  <a:txBody>
                    <a:bodyPr/>
                    <a:lstStyle/>
                    <a:p>
                      <a:pPr algn="ctr" rtl="0" fontAlgn="base">
                        <a:lnSpc>
                          <a:spcPts val="975"/>
                        </a:lnSpc>
                        <a:buNone/>
                      </a:pPr>
                      <a:r>
                        <a:rPr lang="en-US" sz="2000" b="1" i="0">
                          <a:solidFill>
                            <a:srgbClr val="000000"/>
                          </a:solidFill>
                          <a:effectLst/>
                          <a:latin typeface="Cambria" panose="02040503050406030204" pitchFamily="18" charset="0"/>
                        </a:rPr>
                        <a:t>HT 5 </a:t>
                      </a:r>
                      <a:endParaRPr lang="en-US" sz="2000" b="1" i="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7BFDE"/>
                    </a:solidFill>
                  </a:tcPr>
                </a:tc>
                <a:extLst>
                  <a:ext uri="{0D108BD9-81ED-4DB2-BD59-A6C34878D82A}">
                    <a16:rowId xmlns:a16="http://schemas.microsoft.com/office/drawing/2014/main" val="1947985268"/>
                  </a:ext>
                </a:extLst>
              </a:tr>
              <a:tr h="545169">
                <a:tc>
                  <a:txBody>
                    <a:bodyPr/>
                    <a:lstStyle/>
                    <a:p>
                      <a:pPr algn="ctr" rtl="0" fontAlgn="base">
                        <a:lnSpc>
                          <a:spcPts val="975"/>
                        </a:lnSpc>
                        <a:buNone/>
                      </a:pPr>
                      <a:r>
                        <a:rPr lang="en-US" sz="2000" b="1" i="0">
                          <a:solidFill>
                            <a:srgbClr val="000000"/>
                          </a:solidFill>
                          <a:effectLst/>
                          <a:latin typeface="Cambria" panose="02040503050406030204" pitchFamily="18" charset="0"/>
                        </a:rPr>
                        <a:t>HT 6 </a:t>
                      </a:r>
                      <a:endParaRPr lang="en-US" sz="2000" b="1" i="0">
                        <a:solidFill>
                          <a:srgbClr val="FFFFFF"/>
                        </a:solidFill>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a:solidFill>
                            <a:srgbClr val="000000"/>
                          </a:solidFill>
                          <a:effectLst/>
                          <a:latin typeface="Cambria" panose="02040503050406030204" pitchFamily="18" charset="0"/>
                        </a:rPr>
                        <a:t> </a:t>
                      </a:r>
                      <a:endParaRPr lang="en-US" sz="20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tc>
                  <a:txBody>
                    <a:bodyPr/>
                    <a:lstStyle/>
                    <a:p>
                      <a:pPr algn="ctr" rtl="0" fontAlgn="base">
                        <a:lnSpc>
                          <a:spcPts val="975"/>
                        </a:lnSpc>
                        <a:buNone/>
                      </a:pPr>
                      <a:r>
                        <a:rPr lang="en-US" sz="2000" b="0" i="0" dirty="0">
                          <a:solidFill>
                            <a:srgbClr val="000000"/>
                          </a:solidFill>
                          <a:effectLst/>
                          <a:latin typeface="Cambria" panose="02040503050406030204" pitchFamily="18" charset="0"/>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3DFEE"/>
                    </a:solidFill>
                  </a:tcPr>
                </a:tc>
                <a:extLst>
                  <a:ext uri="{0D108BD9-81ED-4DB2-BD59-A6C34878D82A}">
                    <a16:rowId xmlns:a16="http://schemas.microsoft.com/office/drawing/2014/main" val="2314945364"/>
                  </a:ext>
                </a:extLst>
              </a:tr>
            </a:tbl>
          </a:graphicData>
        </a:graphic>
      </p:graphicFrame>
      <p:pic>
        <p:nvPicPr>
          <p:cNvPr id="5" name="Picture 4" descr="A green check mark on a white background&#10;&#10;AI-generated content may be incorrect.">
            <a:extLst>
              <a:ext uri="{FF2B5EF4-FFF2-40B4-BE49-F238E27FC236}">
                <a16:creationId xmlns:a16="http://schemas.microsoft.com/office/drawing/2014/main" id="{42CE86B3-3BDB-F08A-95B5-B3EE6A8F013B}"/>
              </a:ext>
            </a:extLst>
          </p:cNvPr>
          <p:cNvPicPr>
            <a:picLocks noChangeAspect="1"/>
          </p:cNvPicPr>
          <p:nvPr/>
        </p:nvPicPr>
        <p:blipFill>
          <a:blip r:embed="rId3"/>
          <a:stretch>
            <a:fillRect/>
          </a:stretch>
        </p:blipFill>
        <p:spPr>
          <a:xfrm>
            <a:off x="2828922" y="2560637"/>
            <a:ext cx="373063" cy="373063"/>
          </a:xfrm>
          <a:prstGeom prst="rect">
            <a:avLst/>
          </a:prstGeom>
        </p:spPr>
      </p:pic>
      <p:pic>
        <p:nvPicPr>
          <p:cNvPr id="6" name="Picture 5">
            <a:extLst>
              <a:ext uri="{FF2B5EF4-FFF2-40B4-BE49-F238E27FC236}">
                <a16:creationId xmlns:a16="http://schemas.microsoft.com/office/drawing/2014/main" id="{1FFFFBDD-A336-15BE-06EB-73B3B6979E3A}"/>
              </a:ext>
            </a:extLst>
          </p:cNvPr>
          <p:cNvPicPr>
            <a:picLocks noChangeAspect="1"/>
          </p:cNvPicPr>
          <p:nvPr/>
        </p:nvPicPr>
        <p:blipFill>
          <a:blip r:embed="rId4"/>
          <a:stretch>
            <a:fillRect/>
          </a:stretch>
        </p:blipFill>
        <p:spPr>
          <a:xfrm>
            <a:off x="4021137" y="2560637"/>
            <a:ext cx="371888" cy="371888"/>
          </a:xfrm>
          <a:prstGeom prst="rect">
            <a:avLst/>
          </a:prstGeom>
        </p:spPr>
      </p:pic>
      <p:pic>
        <p:nvPicPr>
          <p:cNvPr id="7" name="Picture 6">
            <a:extLst>
              <a:ext uri="{FF2B5EF4-FFF2-40B4-BE49-F238E27FC236}">
                <a16:creationId xmlns:a16="http://schemas.microsoft.com/office/drawing/2014/main" id="{04BB8801-6D87-4CFC-4AE2-4E73DF03A255}"/>
              </a:ext>
            </a:extLst>
          </p:cNvPr>
          <p:cNvPicPr>
            <a:picLocks noChangeAspect="1"/>
          </p:cNvPicPr>
          <p:nvPr/>
        </p:nvPicPr>
        <p:blipFill>
          <a:blip r:embed="rId4"/>
          <a:stretch>
            <a:fillRect/>
          </a:stretch>
        </p:blipFill>
        <p:spPr>
          <a:xfrm>
            <a:off x="6584333" y="2581274"/>
            <a:ext cx="371888" cy="371888"/>
          </a:xfrm>
          <a:prstGeom prst="rect">
            <a:avLst/>
          </a:prstGeom>
        </p:spPr>
      </p:pic>
      <p:pic>
        <p:nvPicPr>
          <p:cNvPr id="8" name="Picture 7">
            <a:extLst>
              <a:ext uri="{FF2B5EF4-FFF2-40B4-BE49-F238E27FC236}">
                <a16:creationId xmlns:a16="http://schemas.microsoft.com/office/drawing/2014/main" id="{9082EB1A-793E-05F8-7D0D-16B3515ABA0E}"/>
              </a:ext>
            </a:extLst>
          </p:cNvPr>
          <p:cNvPicPr>
            <a:picLocks noChangeAspect="1"/>
          </p:cNvPicPr>
          <p:nvPr/>
        </p:nvPicPr>
        <p:blipFill>
          <a:blip r:embed="rId4"/>
          <a:stretch>
            <a:fillRect/>
          </a:stretch>
        </p:blipFill>
        <p:spPr>
          <a:xfrm>
            <a:off x="5277262" y="2560637"/>
            <a:ext cx="371888" cy="371888"/>
          </a:xfrm>
          <a:prstGeom prst="rect">
            <a:avLst/>
          </a:prstGeom>
        </p:spPr>
      </p:pic>
      <p:pic>
        <p:nvPicPr>
          <p:cNvPr id="9" name="Picture 8">
            <a:extLst>
              <a:ext uri="{FF2B5EF4-FFF2-40B4-BE49-F238E27FC236}">
                <a16:creationId xmlns:a16="http://schemas.microsoft.com/office/drawing/2014/main" id="{40816D05-14EB-7C8E-A910-AF752D5AE777}"/>
              </a:ext>
            </a:extLst>
          </p:cNvPr>
          <p:cNvPicPr>
            <a:picLocks noChangeAspect="1"/>
          </p:cNvPicPr>
          <p:nvPr/>
        </p:nvPicPr>
        <p:blipFill>
          <a:blip r:embed="rId4"/>
          <a:stretch>
            <a:fillRect/>
          </a:stretch>
        </p:blipFill>
        <p:spPr>
          <a:xfrm>
            <a:off x="7827758" y="2560637"/>
            <a:ext cx="371888" cy="371888"/>
          </a:xfrm>
          <a:prstGeom prst="rect">
            <a:avLst/>
          </a:prstGeom>
        </p:spPr>
      </p:pic>
      <p:pic>
        <p:nvPicPr>
          <p:cNvPr id="10" name="Picture 9">
            <a:extLst>
              <a:ext uri="{FF2B5EF4-FFF2-40B4-BE49-F238E27FC236}">
                <a16:creationId xmlns:a16="http://schemas.microsoft.com/office/drawing/2014/main" id="{484A16BD-53CB-A7FB-AFF2-2957F95AFAC6}"/>
              </a:ext>
            </a:extLst>
          </p:cNvPr>
          <p:cNvPicPr>
            <a:picLocks noChangeAspect="1"/>
          </p:cNvPicPr>
          <p:nvPr/>
        </p:nvPicPr>
        <p:blipFill>
          <a:blip r:embed="rId4"/>
          <a:stretch>
            <a:fillRect/>
          </a:stretch>
        </p:blipFill>
        <p:spPr>
          <a:xfrm>
            <a:off x="9071183" y="2560637"/>
            <a:ext cx="371888" cy="371888"/>
          </a:xfrm>
          <a:prstGeom prst="rect">
            <a:avLst/>
          </a:prstGeom>
        </p:spPr>
      </p:pic>
      <p:pic>
        <p:nvPicPr>
          <p:cNvPr id="11" name="Picture 10">
            <a:extLst>
              <a:ext uri="{FF2B5EF4-FFF2-40B4-BE49-F238E27FC236}">
                <a16:creationId xmlns:a16="http://schemas.microsoft.com/office/drawing/2014/main" id="{EC115E19-5259-1B6F-0A3B-4561D1FD82B7}"/>
              </a:ext>
            </a:extLst>
          </p:cNvPr>
          <p:cNvPicPr>
            <a:picLocks noChangeAspect="1"/>
          </p:cNvPicPr>
          <p:nvPr/>
        </p:nvPicPr>
        <p:blipFill>
          <a:blip r:embed="rId4"/>
          <a:stretch>
            <a:fillRect/>
          </a:stretch>
        </p:blipFill>
        <p:spPr>
          <a:xfrm>
            <a:off x="10378254" y="2581274"/>
            <a:ext cx="371888" cy="371888"/>
          </a:xfrm>
          <a:prstGeom prst="rect">
            <a:avLst/>
          </a:prstGeom>
        </p:spPr>
      </p:pic>
      <p:pic>
        <p:nvPicPr>
          <p:cNvPr id="12" name="Picture 11">
            <a:extLst>
              <a:ext uri="{FF2B5EF4-FFF2-40B4-BE49-F238E27FC236}">
                <a16:creationId xmlns:a16="http://schemas.microsoft.com/office/drawing/2014/main" id="{E81E847F-BCBF-79BD-6696-9A5D1D1AD6EC}"/>
              </a:ext>
            </a:extLst>
          </p:cNvPr>
          <p:cNvPicPr>
            <a:picLocks noChangeAspect="1"/>
          </p:cNvPicPr>
          <p:nvPr/>
        </p:nvPicPr>
        <p:blipFill>
          <a:blip r:embed="rId4"/>
          <a:stretch>
            <a:fillRect/>
          </a:stretch>
        </p:blipFill>
        <p:spPr>
          <a:xfrm>
            <a:off x="2831305" y="3147238"/>
            <a:ext cx="371888" cy="371888"/>
          </a:xfrm>
          <a:prstGeom prst="rect">
            <a:avLst/>
          </a:prstGeom>
        </p:spPr>
      </p:pic>
      <p:pic>
        <p:nvPicPr>
          <p:cNvPr id="13" name="Picture 12">
            <a:extLst>
              <a:ext uri="{FF2B5EF4-FFF2-40B4-BE49-F238E27FC236}">
                <a16:creationId xmlns:a16="http://schemas.microsoft.com/office/drawing/2014/main" id="{4EA145E1-EDE6-6790-23BC-F11CC82CBEFE}"/>
              </a:ext>
            </a:extLst>
          </p:cNvPr>
          <p:cNvPicPr>
            <a:picLocks noChangeAspect="1"/>
          </p:cNvPicPr>
          <p:nvPr/>
        </p:nvPicPr>
        <p:blipFill>
          <a:blip r:embed="rId4"/>
          <a:stretch>
            <a:fillRect/>
          </a:stretch>
        </p:blipFill>
        <p:spPr>
          <a:xfrm>
            <a:off x="3983037" y="3147238"/>
            <a:ext cx="371888" cy="371888"/>
          </a:xfrm>
          <a:prstGeom prst="rect">
            <a:avLst/>
          </a:prstGeom>
        </p:spPr>
      </p:pic>
      <p:pic>
        <p:nvPicPr>
          <p:cNvPr id="14" name="Picture 13">
            <a:extLst>
              <a:ext uri="{FF2B5EF4-FFF2-40B4-BE49-F238E27FC236}">
                <a16:creationId xmlns:a16="http://schemas.microsoft.com/office/drawing/2014/main" id="{A3F7BF8E-4151-A5D6-208C-5F88F56B0E50}"/>
              </a:ext>
            </a:extLst>
          </p:cNvPr>
          <p:cNvPicPr>
            <a:picLocks noChangeAspect="1"/>
          </p:cNvPicPr>
          <p:nvPr/>
        </p:nvPicPr>
        <p:blipFill>
          <a:blip r:embed="rId4"/>
          <a:stretch>
            <a:fillRect/>
          </a:stretch>
        </p:blipFill>
        <p:spPr>
          <a:xfrm>
            <a:off x="5289962" y="3147238"/>
            <a:ext cx="371888" cy="371888"/>
          </a:xfrm>
          <a:prstGeom prst="rect">
            <a:avLst/>
          </a:prstGeom>
        </p:spPr>
      </p:pic>
      <p:pic>
        <p:nvPicPr>
          <p:cNvPr id="15" name="Picture 14">
            <a:extLst>
              <a:ext uri="{FF2B5EF4-FFF2-40B4-BE49-F238E27FC236}">
                <a16:creationId xmlns:a16="http://schemas.microsoft.com/office/drawing/2014/main" id="{F2EBAFBD-4297-6F51-2D68-0E9779230C4E}"/>
              </a:ext>
            </a:extLst>
          </p:cNvPr>
          <p:cNvPicPr>
            <a:picLocks noChangeAspect="1"/>
          </p:cNvPicPr>
          <p:nvPr/>
        </p:nvPicPr>
        <p:blipFill>
          <a:blip r:embed="rId4"/>
          <a:stretch>
            <a:fillRect/>
          </a:stretch>
        </p:blipFill>
        <p:spPr>
          <a:xfrm>
            <a:off x="6573218" y="3147238"/>
            <a:ext cx="371888" cy="371888"/>
          </a:xfrm>
          <a:prstGeom prst="rect">
            <a:avLst/>
          </a:prstGeom>
        </p:spPr>
      </p:pic>
      <p:pic>
        <p:nvPicPr>
          <p:cNvPr id="16" name="Picture 15">
            <a:extLst>
              <a:ext uri="{FF2B5EF4-FFF2-40B4-BE49-F238E27FC236}">
                <a16:creationId xmlns:a16="http://schemas.microsoft.com/office/drawing/2014/main" id="{B1AA7DD1-B0A4-F5DF-D9C3-0B413AAB47CA}"/>
              </a:ext>
            </a:extLst>
          </p:cNvPr>
          <p:cNvPicPr>
            <a:picLocks noChangeAspect="1"/>
          </p:cNvPicPr>
          <p:nvPr/>
        </p:nvPicPr>
        <p:blipFill>
          <a:blip r:embed="rId4"/>
          <a:stretch>
            <a:fillRect/>
          </a:stretch>
        </p:blipFill>
        <p:spPr>
          <a:xfrm>
            <a:off x="9071183" y="3147238"/>
            <a:ext cx="371888" cy="371888"/>
          </a:xfrm>
          <a:prstGeom prst="rect">
            <a:avLst/>
          </a:prstGeom>
        </p:spPr>
      </p:pic>
      <p:pic>
        <p:nvPicPr>
          <p:cNvPr id="17" name="Picture 16">
            <a:extLst>
              <a:ext uri="{FF2B5EF4-FFF2-40B4-BE49-F238E27FC236}">
                <a16:creationId xmlns:a16="http://schemas.microsoft.com/office/drawing/2014/main" id="{0989969B-72B4-D9F8-9C7A-771F33A5E2E4}"/>
              </a:ext>
            </a:extLst>
          </p:cNvPr>
          <p:cNvPicPr>
            <a:picLocks noChangeAspect="1"/>
          </p:cNvPicPr>
          <p:nvPr/>
        </p:nvPicPr>
        <p:blipFill>
          <a:blip r:embed="rId4"/>
          <a:stretch>
            <a:fillRect/>
          </a:stretch>
        </p:blipFill>
        <p:spPr>
          <a:xfrm>
            <a:off x="10378254" y="3710192"/>
            <a:ext cx="371888" cy="371888"/>
          </a:xfrm>
          <a:prstGeom prst="rect">
            <a:avLst/>
          </a:prstGeom>
        </p:spPr>
      </p:pic>
      <p:pic>
        <p:nvPicPr>
          <p:cNvPr id="18" name="Picture 17">
            <a:extLst>
              <a:ext uri="{FF2B5EF4-FFF2-40B4-BE49-F238E27FC236}">
                <a16:creationId xmlns:a16="http://schemas.microsoft.com/office/drawing/2014/main" id="{D6AF0A30-E308-3974-D849-5F0605F00F8C}"/>
              </a:ext>
            </a:extLst>
          </p:cNvPr>
          <p:cNvPicPr>
            <a:picLocks noChangeAspect="1"/>
          </p:cNvPicPr>
          <p:nvPr/>
        </p:nvPicPr>
        <p:blipFill>
          <a:blip r:embed="rId4"/>
          <a:stretch>
            <a:fillRect/>
          </a:stretch>
        </p:blipFill>
        <p:spPr>
          <a:xfrm>
            <a:off x="7827758" y="3668918"/>
            <a:ext cx="371888" cy="371888"/>
          </a:xfrm>
          <a:prstGeom prst="rect">
            <a:avLst/>
          </a:prstGeom>
        </p:spPr>
      </p:pic>
      <p:pic>
        <p:nvPicPr>
          <p:cNvPr id="19" name="Picture 18">
            <a:extLst>
              <a:ext uri="{FF2B5EF4-FFF2-40B4-BE49-F238E27FC236}">
                <a16:creationId xmlns:a16="http://schemas.microsoft.com/office/drawing/2014/main" id="{F702A439-A12F-6043-68BA-6DAA930CF4BC}"/>
              </a:ext>
            </a:extLst>
          </p:cNvPr>
          <p:cNvPicPr>
            <a:picLocks noChangeAspect="1"/>
          </p:cNvPicPr>
          <p:nvPr/>
        </p:nvPicPr>
        <p:blipFill>
          <a:blip r:embed="rId4"/>
          <a:stretch>
            <a:fillRect/>
          </a:stretch>
        </p:blipFill>
        <p:spPr>
          <a:xfrm>
            <a:off x="9071183" y="4185060"/>
            <a:ext cx="371888" cy="371888"/>
          </a:xfrm>
          <a:prstGeom prst="rect">
            <a:avLst/>
          </a:prstGeom>
        </p:spPr>
      </p:pic>
      <p:pic>
        <p:nvPicPr>
          <p:cNvPr id="20" name="Picture 19">
            <a:extLst>
              <a:ext uri="{FF2B5EF4-FFF2-40B4-BE49-F238E27FC236}">
                <a16:creationId xmlns:a16="http://schemas.microsoft.com/office/drawing/2014/main" id="{B00504DA-D4C9-8D54-68BD-D7FD10E2F7C1}"/>
              </a:ext>
            </a:extLst>
          </p:cNvPr>
          <p:cNvPicPr>
            <a:picLocks noChangeAspect="1"/>
          </p:cNvPicPr>
          <p:nvPr/>
        </p:nvPicPr>
        <p:blipFill>
          <a:blip r:embed="rId4"/>
          <a:stretch>
            <a:fillRect/>
          </a:stretch>
        </p:blipFill>
        <p:spPr>
          <a:xfrm>
            <a:off x="6598618" y="4179889"/>
            <a:ext cx="371888" cy="371888"/>
          </a:xfrm>
          <a:prstGeom prst="rect">
            <a:avLst/>
          </a:prstGeom>
        </p:spPr>
      </p:pic>
      <p:pic>
        <p:nvPicPr>
          <p:cNvPr id="21" name="Picture 20">
            <a:extLst>
              <a:ext uri="{FF2B5EF4-FFF2-40B4-BE49-F238E27FC236}">
                <a16:creationId xmlns:a16="http://schemas.microsoft.com/office/drawing/2014/main" id="{513F807F-5BA6-FC06-ABD4-87A4A1658402}"/>
              </a:ext>
            </a:extLst>
          </p:cNvPr>
          <p:cNvPicPr>
            <a:picLocks noChangeAspect="1"/>
          </p:cNvPicPr>
          <p:nvPr/>
        </p:nvPicPr>
        <p:blipFill>
          <a:blip r:embed="rId4"/>
          <a:stretch>
            <a:fillRect/>
          </a:stretch>
        </p:blipFill>
        <p:spPr>
          <a:xfrm>
            <a:off x="5302662" y="4179889"/>
            <a:ext cx="371888" cy="371888"/>
          </a:xfrm>
          <a:prstGeom prst="rect">
            <a:avLst/>
          </a:prstGeom>
        </p:spPr>
      </p:pic>
      <p:pic>
        <p:nvPicPr>
          <p:cNvPr id="22" name="Picture 21">
            <a:extLst>
              <a:ext uri="{FF2B5EF4-FFF2-40B4-BE49-F238E27FC236}">
                <a16:creationId xmlns:a16="http://schemas.microsoft.com/office/drawing/2014/main" id="{223AE6A6-5C3D-B009-E626-BC2F675E5404}"/>
              </a:ext>
            </a:extLst>
          </p:cNvPr>
          <p:cNvPicPr>
            <a:picLocks noChangeAspect="1"/>
          </p:cNvPicPr>
          <p:nvPr/>
        </p:nvPicPr>
        <p:blipFill>
          <a:blip r:embed="rId4"/>
          <a:stretch>
            <a:fillRect/>
          </a:stretch>
        </p:blipFill>
        <p:spPr>
          <a:xfrm>
            <a:off x="4066380" y="4179889"/>
            <a:ext cx="371888" cy="371888"/>
          </a:xfrm>
          <a:prstGeom prst="rect">
            <a:avLst/>
          </a:prstGeom>
        </p:spPr>
      </p:pic>
      <p:pic>
        <p:nvPicPr>
          <p:cNvPr id="23" name="Picture 22">
            <a:extLst>
              <a:ext uri="{FF2B5EF4-FFF2-40B4-BE49-F238E27FC236}">
                <a16:creationId xmlns:a16="http://schemas.microsoft.com/office/drawing/2014/main" id="{E993BEB8-89B2-5D69-FD2E-1AEF350A2632}"/>
              </a:ext>
            </a:extLst>
          </p:cNvPr>
          <p:cNvPicPr>
            <a:picLocks noChangeAspect="1"/>
          </p:cNvPicPr>
          <p:nvPr/>
        </p:nvPicPr>
        <p:blipFill>
          <a:blip r:embed="rId4"/>
          <a:stretch>
            <a:fillRect/>
          </a:stretch>
        </p:blipFill>
        <p:spPr>
          <a:xfrm>
            <a:off x="2830097" y="4179889"/>
            <a:ext cx="371888" cy="371888"/>
          </a:xfrm>
          <a:prstGeom prst="rect">
            <a:avLst/>
          </a:prstGeom>
        </p:spPr>
      </p:pic>
      <p:pic>
        <p:nvPicPr>
          <p:cNvPr id="24" name="Picture 23" descr="A green check mark on a white background&#10;&#10;AI-generated content may be incorrect.">
            <a:extLst>
              <a:ext uri="{FF2B5EF4-FFF2-40B4-BE49-F238E27FC236}">
                <a16:creationId xmlns:a16="http://schemas.microsoft.com/office/drawing/2014/main" id="{46A1672B-3FE2-4064-8D0F-5A4F4DC91995}"/>
              </a:ext>
            </a:extLst>
          </p:cNvPr>
          <p:cNvPicPr>
            <a:picLocks noChangeAspect="1"/>
          </p:cNvPicPr>
          <p:nvPr/>
        </p:nvPicPr>
        <p:blipFill>
          <a:blip r:embed="rId3"/>
          <a:stretch>
            <a:fillRect/>
          </a:stretch>
        </p:blipFill>
        <p:spPr>
          <a:xfrm>
            <a:off x="2828922" y="5286995"/>
            <a:ext cx="373063" cy="373063"/>
          </a:xfrm>
          <a:prstGeom prst="rect">
            <a:avLst/>
          </a:prstGeom>
        </p:spPr>
      </p:pic>
      <p:pic>
        <p:nvPicPr>
          <p:cNvPr id="25" name="Picture 24">
            <a:extLst>
              <a:ext uri="{FF2B5EF4-FFF2-40B4-BE49-F238E27FC236}">
                <a16:creationId xmlns:a16="http://schemas.microsoft.com/office/drawing/2014/main" id="{CAAC82CD-9677-A531-49F0-93EFE7D14100}"/>
              </a:ext>
            </a:extLst>
          </p:cNvPr>
          <p:cNvPicPr>
            <a:picLocks noChangeAspect="1"/>
          </p:cNvPicPr>
          <p:nvPr/>
        </p:nvPicPr>
        <p:blipFill>
          <a:blip r:embed="rId4"/>
          <a:stretch>
            <a:fillRect/>
          </a:stretch>
        </p:blipFill>
        <p:spPr>
          <a:xfrm>
            <a:off x="4021137" y="5286995"/>
            <a:ext cx="371888" cy="371888"/>
          </a:xfrm>
          <a:prstGeom prst="rect">
            <a:avLst/>
          </a:prstGeom>
        </p:spPr>
      </p:pic>
      <p:pic>
        <p:nvPicPr>
          <p:cNvPr id="26" name="Picture 25">
            <a:extLst>
              <a:ext uri="{FF2B5EF4-FFF2-40B4-BE49-F238E27FC236}">
                <a16:creationId xmlns:a16="http://schemas.microsoft.com/office/drawing/2014/main" id="{8743FADF-FEB8-D014-A201-81AA4F444F4C}"/>
              </a:ext>
            </a:extLst>
          </p:cNvPr>
          <p:cNvPicPr>
            <a:picLocks noChangeAspect="1"/>
          </p:cNvPicPr>
          <p:nvPr/>
        </p:nvPicPr>
        <p:blipFill>
          <a:blip r:embed="rId4"/>
          <a:stretch>
            <a:fillRect/>
          </a:stretch>
        </p:blipFill>
        <p:spPr>
          <a:xfrm>
            <a:off x="6584333" y="5307632"/>
            <a:ext cx="371888" cy="371888"/>
          </a:xfrm>
          <a:prstGeom prst="rect">
            <a:avLst/>
          </a:prstGeom>
        </p:spPr>
      </p:pic>
      <p:pic>
        <p:nvPicPr>
          <p:cNvPr id="27" name="Picture 26">
            <a:extLst>
              <a:ext uri="{FF2B5EF4-FFF2-40B4-BE49-F238E27FC236}">
                <a16:creationId xmlns:a16="http://schemas.microsoft.com/office/drawing/2014/main" id="{C3277DA4-5E04-8FCA-691B-EBE74D14CBA3}"/>
              </a:ext>
            </a:extLst>
          </p:cNvPr>
          <p:cNvPicPr>
            <a:picLocks noChangeAspect="1"/>
          </p:cNvPicPr>
          <p:nvPr/>
        </p:nvPicPr>
        <p:blipFill>
          <a:blip r:embed="rId4"/>
          <a:stretch>
            <a:fillRect/>
          </a:stretch>
        </p:blipFill>
        <p:spPr>
          <a:xfrm>
            <a:off x="5277262" y="5286995"/>
            <a:ext cx="371888" cy="371888"/>
          </a:xfrm>
          <a:prstGeom prst="rect">
            <a:avLst/>
          </a:prstGeom>
        </p:spPr>
      </p:pic>
      <p:pic>
        <p:nvPicPr>
          <p:cNvPr id="28" name="Picture 27">
            <a:extLst>
              <a:ext uri="{FF2B5EF4-FFF2-40B4-BE49-F238E27FC236}">
                <a16:creationId xmlns:a16="http://schemas.microsoft.com/office/drawing/2014/main" id="{957F060B-197C-5C26-31D3-215A930037AF}"/>
              </a:ext>
            </a:extLst>
          </p:cNvPr>
          <p:cNvPicPr>
            <a:picLocks noChangeAspect="1"/>
          </p:cNvPicPr>
          <p:nvPr/>
        </p:nvPicPr>
        <p:blipFill>
          <a:blip r:embed="rId4"/>
          <a:stretch>
            <a:fillRect/>
          </a:stretch>
        </p:blipFill>
        <p:spPr>
          <a:xfrm>
            <a:off x="9071183" y="5286995"/>
            <a:ext cx="371888" cy="371888"/>
          </a:xfrm>
          <a:prstGeom prst="rect">
            <a:avLst/>
          </a:prstGeom>
        </p:spPr>
      </p:pic>
      <p:sp>
        <p:nvSpPr>
          <p:cNvPr id="29" name="TextBox 28">
            <a:extLst>
              <a:ext uri="{FF2B5EF4-FFF2-40B4-BE49-F238E27FC236}">
                <a16:creationId xmlns:a16="http://schemas.microsoft.com/office/drawing/2014/main" id="{41607687-0A0D-A9BC-C9F5-E331522856F5}"/>
              </a:ext>
            </a:extLst>
          </p:cNvPr>
          <p:cNvSpPr txBox="1"/>
          <p:nvPr/>
        </p:nvSpPr>
        <p:spPr>
          <a:xfrm>
            <a:off x="4207081" y="5969941"/>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PTMs – 2 per year</a:t>
            </a:r>
          </a:p>
        </p:txBody>
      </p:sp>
    </p:spTree>
    <p:extLst>
      <p:ext uri="{BB962C8B-B14F-4D97-AF65-F5344CB8AC3E}">
        <p14:creationId xmlns:p14="http://schemas.microsoft.com/office/powerpoint/2010/main" val="288674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F14FB87-3D7E-9FF4-BC01-BCFED7182C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777BDE-1CFA-4CD4-EA2E-3ADC03008745}"/>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Progress Reports - Effort Grades</a:t>
            </a:r>
          </a:p>
        </p:txBody>
      </p:sp>
      <p:pic>
        <p:nvPicPr>
          <p:cNvPr id="10" name="Picture 9">
            <a:extLst>
              <a:ext uri="{FF2B5EF4-FFF2-40B4-BE49-F238E27FC236}">
                <a16:creationId xmlns:a16="http://schemas.microsoft.com/office/drawing/2014/main" id="{74FF4309-5CDA-700F-1BE8-8B594A62276C}"/>
              </a:ext>
            </a:extLst>
          </p:cNvPr>
          <p:cNvPicPr>
            <a:picLocks noChangeAspect="1"/>
          </p:cNvPicPr>
          <p:nvPr/>
        </p:nvPicPr>
        <p:blipFill>
          <a:blip r:embed="rId3"/>
          <a:srcRect t="10662"/>
          <a:stretch>
            <a:fillRect/>
          </a:stretch>
        </p:blipFill>
        <p:spPr>
          <a:xfrm>
            <a:off x="930450" y="1460500"/>
            <a:ext cx="10176343" cy="5112266"/>
          </a:xfrm>
          <a:prstGeom prst="rect">
            <a:avLst/>
          </a:prstGeom>
        </p:spPr>
      </p:pic>
    </p:spTree>
    <p:extLst>
      <p:ext uri="{BB962C8B-B14F-4D97-AF65-F5344CB8AC3E}">
        <p14:creationId xmlns:p14="http://schemas.microsoft.com/office/powerpoint/2010/main" val="4292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414B8D-3482-D1AE-7686-96C253EFAC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B76DDF-3EB9-EBA6-6033-43C234BC13F9}"/>
              </a:ext>
            </a:extLst>
          </p:cNvPr>
          <p:cNvSpPr txBox="1"/>
          <p:nvPr/>
        </p:nvSpPr>
        <p:spPr>
          <a:xfrm>
            <a:off x="0" y="590034"/>
            <a:ext cx="78359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Progress Reports – Attendance &amp; Punctuality</a:t>
            </a:r>
          </a:p>
        </p:txBody>
      </p:sp>
      <p:pic>
        <p:nvPicPr>
          <p:cNvPr id="4" name="Picture 3">
            <a:extLst>
              <a:ext uri="{FF2B5EF4-FFF2-40B4-BE49-F238E27FC236}">
                <a16:creationId xmlns:a16="http://schemas.microsoft.com/office/drawing/2014/main" id="{07B25302-80F0-509A-7F0F-006F7ED19484}"/>
              </a:ext>
            </a:extLst>
          </p:cNvPr>
          <p:cNvPicPr>
            <a:picLocks noChangeAspect="1"/>
          </p:cNvPicPr>
          <p:nvPr/>
        </p:nvPicPr>
        <p:blipFill>
          <a:blip r:embed="rId3"/>
          <a:stretch>
            <a:fillRect/>
          </a:stretch>
        </p:blipFill>
        <p:spPr>
          <a:xfrm>
            <a:off x="1174983" y="1324083"/>
            <a:ext cx="9378717" cy="5058184"/>
          </a:xfrm>
          <a:prstGeom prst="rect">
            <a:avLst/>
          </a:prstGeom>
        </p:spPr>
      </p:pic>
    </p:spTree>
    <p:extLst>
      <p:ext uri="{BB962C8B-B14F-4D97-AF65-F5344CB8AC3E}">
        <p14:creationId xmlns:p14="http://schemas.microsoft.com/office/powerpoint/2010/main" val="414538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EE2799C-A4DC-77B3-A99A-90906C5DAC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6577AA-4FB8-3F49-A086-4C906D6B966B}"/>
              </a:ext>
            </a:extLst>
          </p:cNvPr>
          <p:cNvSpPr txBox="1"/>
          <p:nvPr/>
        </p:nvSpPr>
        <p:spPr>
          <a:xfrm>
            <a:off x="0" y="590034"/>
            <a:ext cx="6096000" cy="830997"/>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Progress Reports</a:t>
            </a:r>
          </a:p>
          <a:p>
            <a:r>
              <a:rPr lang="en-US" sz="2400" u="sng" dirty="0">
                <a:latin typeface="Arial" panose="020B0604020202020204" pitchFamily="34" charset="0"/>
                <a:cs typeface="Arial" panose="020B0604020202020204" pitchFamily="34" charset="0"/>
              </a:rPr>
              <a:t>- Attainment Grades</a:t>
            </a:r>
          </a:p>
        </p:txBody>
      </p:sp>
      <p:pic>
        <p:nvPicPr>
          <p:cNvPr id="4" name="Picture 3">
            <a:extLst>
              <a:ext uri="{FF2B5EF4-FFF2-40B4-BE49-F238E27FC236}">
                <a16:creationId xmlns:a16="http://schemas.microsoft.com/office/drawing/2014/main" id="{4486FAA1-E2DB-8292-5B06-D498FAFEBEB9}"/>
              </a:ext>
            </a:extLst>
          </p:cNvPr>
          <p:cNvPicPr>
            <a:picLocks noChangeAspect="1"/>
          </p:cNvPicPr>
          <p:nvPr/>
        </p:nvPicPr>
        <p:blipFill>
          <a:blip r:embed="rId3"/>
          <a:srcRect l="50838"/>
          <a:stretch>
            <a:fillRect/>
          </a:stretch>
        </p:blipFill>
        <p:spPr>
          <a:xfrm>
            <a:off x="3860800" y="469979"/>
            <a:ext cx="4470400" cy="6388021"/>
          </a:xfrm>
          <a:prstGeom prst="rect">
            <a:avLst/>
          </a:prstGeom>
        </p:spPr>
      </p:pic>
    </p:spTree>
    <p:extLst>
      <p:ext uri="{BB962C8B-B14F-4D97-AF65-F5344CB8AC3E}">
        <p14:creationId xmlns:p14="http://schemas.microsoft.com/office/powerpoint/2010/main" val="22622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9393E9-D02B-45A0-BC72-7289004176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426F56-64CD-D5D8-DFB5-EDF07A7A3497}"/>
              </a:ext>
            </a:extLst>
          </p:cNvPr>
          <p:cNvSpPr txBox="1"/>
          <p:nvPr/>
        </p:nvSpPr>
        <p:spPr>
          <a:xfrm>
            <a:off x="0" y="590034"/>
            <a:ext cx="6096000" cy="1200329"/>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CAT4 Parent reports</a:t>
            </a:r>
          </a:p>
          <a:p>
            <a:r>
              <a:rPr lang="en-US" sz="2400" dirty="0">
                <a:latin typeface="Arial" panose="020B0604020202020204" pitchFamily="34" charset="0"/>
                <a:cs typeface="Arial" panose="020B0604020202020204" pitchFamily="34" charset="0"/>
              </a:rPr>
              <a:t>Y7-11</a:t>
            </a:r>
          </a:p>
          <a:p>
            <a:r>
              <a:rPr lang="en-US" sz="2400" dirty="0">
                <a:latin typeface="Arial" panose="020B0604020202020204" pitchFamily="34" charset="0"/>
                <a:cs typeface="Arial" panose="020B0604020202020204" pitchFamily="34" charset="0"/>
              </a:rPr>
              <a:t>Shared via </a:t>
            </a:r>
            <a:r>
              <a:rPr lang="en-US" sz="2400" dirty="0" err="1">
                <a:latin typeface="Arial" panose="020B0604020202020204" pitchFamily="34" charset="0"/>
                <a:cs typeface="Arial" panose="020B0604020202020204" pitchFamily="34" charset="0"/>
              </a:rPr>
              <a:t>EduLink</a:t>
            </a:r>
            <a:r>
              <a:rPr lang="en-US" sz="2400" dirty="0">
                <a:latin typeface="Arial" panose="020B0604020202020204" pitchFamily="34" charset="0"/>
                <a:cs typeface="Arial" panose="020B0604020202020204" pitchFamily="34" charset="0"/>
              </a:rPr>
              <a:t> on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October</a:t>
            </a:r>
          </a:p>
        </p:txBody>
      </p:sp>
      <p:pic>
        <p:nvPicPr>
          <p:cNvPr id="6" name="Picture 5">
            <a:extLst>
              <a:ext uri="{FF2B5EF4-FFF2-40B4-BE49-F238E27FC236}">
                <a16:creationId xmlns:a16="http://schemas.microsoft.com/office/drawing/2014/main" id="{9E947160-2010-535D-7102-A767FE3C45B2}"/>
              </a:ext>
            </a:extLst>
          </p:cNvPr>
          <p:cNvPicPr>
            <a:picLocks noChangeAspect="1"/>
          </p:cNvPicPr>
          <p:nvPr/>
        </p:nvPicPr>
        <p:blipFill>
          <a:blip r:embed="rId3"/>
          <a:stretch>
            <a:fillRect/>
          </a:stretch>
        </p:blipFill>
        <p:spPr>
          <a:xfrm>
            <a:off x="5971605" y="3276601"/>
            <a:ext cx="6096661" cy="3173306"/>
          </a:xfrm>
          <a:prstGeom prst="rect">
            <a:avLst/>
          </a:prstGeom>
        </p:spPr>
      </p:pic>
      <p:pic>
        <p:nvPicPr>
          <p:cNvPr id="8" name="Picture 7">
            <a:extLst>
              <a:ext uri="{FF2B5EF4-FFF2-40B4-BE49-F238E27FC236}">
                <a16:creationId xmlns:a16="http://schemas.microsoft.com/office/drawing/2014/main" id="{85E5A565-D2A8-5856-8A7E-F498CDDB4161}"/>
              </a:ext>
            </a:extLst>
          </p:cNvPr>
          <p:cNvPicPr>
            <a:picLocks noChangeAspect="1"/>
          </p:cNvPicPr>
          <p:nvPr/>
        </p:nvPicPr>
        <p:blipFill>
          <a:blip r:embed="rId4"/>
          <a:stretch>
            <a:fillRect/>
          </a:stretch>
        </p:blipFill>
        <p:spPr>
          <a:xfrm>
            <a:off x="988108" y="1790364"/>
            <a:ext cx="3863292" cy="4659543"/>
          </a:xfrm>
          <a:prstGeom prst="rect">
            <a:avLst/>
          </a:prstGeom>
        </p:spPr>
      </p:pic>
    </p:spTree>
    <p:extLst>
      <p:ext uri="{BB962C8B-B14F-4D97-AF65-F5344CB8AC3E}">
        <p14:creationId xmlns:p14="http://schemas.microsoft.com/office/powerpoint/2010/main" val="26694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E016901-3958-738C-5234-9378487959FD}"/>
            </a:ext>
          </a:extLst>
        </p:cNvPr>
        <p:cNvGrpSpPr/>
        <p:nvPr/>
      </p:nvGrpSpPr>
      <p:grpSpPr>
        <a:xfrm>
          <a:off x="0" y="0"/>
          <a:ext cx="0" cy="0"/>
          <a:chOff x="0" y="0"/>
          <a:chExt cx="0" cy="0"/>
        </a:xfrm>
      </p:grpSpPr>
      <p:pic>
        <p:nvPicPr>
          <p:cNvPr id="3" name="Picture 2" descr="A diagram of the future of a company&#10;&#10;AI-generated content may be incorrect.">
            <a:extLst>
              <a:ext uri="{FF2B5EF4-FFF2-40B4-BE49-F238E27FC236}">
                <a16:creationId xmlns:a16="http://schemas.microsoft.com/office/drawing/2014/main" id="{5DBB35FC-46C6-42CD-562A-98E57278B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2226"/>
            <a:ext cx="5741583" cy="5313547"/>
          </a:xfrm>
          <a:prstGeom prst="rect">
            <a:avLst/>
          </a:prstGeom>
        </p:spPr>
      </p:pic>
      <p:pic>
        <p:nvPicPr>
          <p:cNvPr id="6" name="Picture 5" descr="A diagram of a school&#10;&#10;AI-generated content may be incorrect.">
            <a:extLst>
              <a:ext uri="{FF2B5EF4-FFF2-40B4-BE49-F238E27FC236}">
                <a16:creationId xmlns:a16="http://schemas.microsoft.com/office/drawing/2014/main" id="{639F7CEC-8ED9-1F72-00FF-85B2CE230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79664"/>
            <a:ext cx="6096000" cy="4702283"/>
          </a:xfrm>
          <a:prstGeom prst="rect">
            <a:avLst/>
          </a:prstGeom>
        </p:spPr>
      </p:pic>
    </p:spTree>
    <p:extLst>
      <p:ext uri="{BB962C8B-B14F-4D97-AF65-F5344CB8AC3E}">
        <p14:creationId xmlns:p14="http://schemas.microsoft.com/office/powerpoint/2010/main" val="198820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E1E75B-BEEA-75B9-1C32-E4DC67B57C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AA0660-1843-721E-38CA-2B58C2D5F38F}"/>
              </a:ext>
            </a:extLst>
          </p:cNvPr>
          <p:cNvSpPr txBox="1"/>
          <p:nvPr/>
        </p:nvSpPr>
        <p:spPr>
          <a:xfrm>
            <a:off x="0" y="590034"/>
            <a:ext cx="6096000" cy="461665"/>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Accessing CAT4 Parent reports</a:t>
            </a:r>
          </a:p>
        </p:txBody>
      </p:sp>
      <p:pic>
        <p:nvPicPr>
          <p:cNvPr id="4" name="Picture 3">
            <a:extLst>
              <a:ext uri="{FF2B5EF4-FFF2-40B4-BE49-F238E27FC236}">
                <a16:creationId xmlns:a16="http://schemas.microsoft.com/office/drawing/2014/main" id="{EC529E84-293F-4905-8D58-80A2FA3C8075}"/>
              </a:ext>
            </a:extLst>
          </p:cNvPr>
          <p:cNvPicPr>
            <a:picLocks noChangeAspect="1"/>
          </p:cNvPicPr>
          <p:nvPr/>
        </p:nvPicPr>
        <p:blipFill>
          <a:blip r:embed="rId3"/>
          <a:stretch>
            <a:fillRect/>
          </a:stretch>
        </p:blipFill>
        <p:spPr>
          <a:xfrm>
            <a:off x="0" y="1245811"/>
            <a:ext cx="10782352" cy="5269289"/>
          </a:xfrm>
          <a:prstGeom prst="rect">
            <a:avLst/>
          </a:prstGeom>
        </p:spPr>
      </p:pic>
    </p:spTree>
    <p:extLst>
      <p:ext uri="{BB962C8B-B14F-4D97-AF65-F5344CB8AC3E}">
        <p14:creationId xmlns:p14="http://schemas.microsoft.com/office/powerpoint/2010/main" val="20659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0D1C11-387D-8ACC-6832-FAC18E3BAA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593A42-890C-9A6D-5969-AE01572EA7C8}"/>
              </a:ext>
            </a:extLst>
          </p:cNvPr>
          <p:cNvSpPr txBox="1"/>
          <p:nvPr/>
        </p:nvSpPr>
        <p:spPr>
          <a:xfrm>
            <a:off x="0" y="642035"/>
            <a:ext cx="6096000" cy="1569660"/>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Settling reports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New students only Y7-13</a:t>
            </a:r>
          </a:p>
          <a:p>
            <a:r>
              <a:rPr lang="en-US" sz="2400" dirty="0">
                <a:latin typeface="Arial" panose="020B0604020202020204" pitchFamily="34" charset="0"/>
                <a:cs typeface="Arial" panose="020B0604020202020204" pitchFamily="34" charset="0"/>
              </a:rPr>
              <a:t>Shared via </a:t>
            </a:r>
            <a:r>
              <a:rPr lang="en-US" sz="2400" dirty="0" err="1">
                <a:latin typeface="Arial" panose="020B0604020202020204" pitchFamily="34" charset="0"/>
                <a:cs typeface="Arial" panose="020B0604020202020204" pitchFamily="34" charset="0"/>
              </a:rPr>
              <a:t>EduLink</a:t>
            </a:r>
            <a:r>
              <a:rPr lang="en-US" sz="2400" dirty="0">
                <a:latin typeface="Arial" panose="020B0604020202020204" pitchFamily="34" charset="0"/>
                <a:cs typeface="Arial" panose="020B0604020202020204" pitchFamily="34" charset="0"/>
              </a:rPr>
              <a:t> on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October</a:t>
            </a:r>
          </a:p>
        </p:txBody>
      </p:sp>
      <p:pic>
        <p:nvPicPr>
          <p:cNvPr id="5" name="Picture 4">
            <a:extLst>
              <a:ext uri="{FF2B5EF4-FFF2-40B4-BE49-F238E27FC236}">
                <a16:creationId xmlns:a16="http://schemas.microsoft.com/office/drawing/2014/main" id="{B377C3C2-00A9-412A-A968-F8C604D284DB}"/>
              </a:ext>
            </a:extLst>
          </p:cNvPr>
          <p:cNvPicPr>
            <a:picLocks noChangeAspect="1"/>
          </p:cNvPicPr>
          <p:nvPr/>
        </p:nvPicPr>
        <p:blipFill>
          <a:blip r:embed="rId3"/>
          <a:stretch>
            <a:fillRect/>
          </a:stretch>
        </p:blipFill>
        <p:spPr>
          <a:xfrm>
            <a:off x="2476499" y="2241144"/>
            <a:ext cx="8442573" cy="4251856"/>
          </a:xfrm>
          <a:prstGeom prst="rect">
            <a:avLst/>
          </a:prstGeom>
        </p:spPr>
      </p:pic>
      <p:sp>
        <p:nvSpPr>
          <p:cNvPr id="6" name="Rectangle 5">
            <a:extLst>
              <a:ext uri="{FF2B5EF4-FFF2-40B4-BE49-F238E27FC236}">
                <a16:creationId xmlns:a16="http://schemas.microsoft.com/office/drawing/2014/main" id="{AFB7E79C-9460-420D-4304-A8B488A42002}"/>
              </a:ext>
            </a:extLst>
          </p:cNvPr>
          <p:cNvSpPr/>
          <p:nvPr/>
        </p:nvSpPr>
        <p:spPr>
          <a:xfrm>
            <a:off x="3759200" y="3695700"/>
            <a:ext cx="685800" cy="190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7A6706-7432-5596-B7FA-361C1B7BBD84}"/>
              </a:ext>
            </a:extLst>
          </p:cNvPr>
          <p:cNvPicPr>
            <a:picLocks noChangeAspect="1"/>
          </p:cNvPicPr>
          <p:nvPr/>
        </p:nvPicPr>
        <p:blipFill>
          <a:blip r:embed="rId4"/>
          <a:stretch>
            <a:fillRect/>
          </a:stretch>
        </p:blipFill>
        <p:spPr>
          <a:xfrm>
            <a:off x="2824449" y="4998711"/>
            <a:ext cx="701101" cy="213378"/>
          </a:xfrm>
          <a:prstGeom prst="rect">
            <a:avLst/>
          </a:prstGeom>
        </p:spPr>
      </p:pic>
      <p:pic>
        <p:nvPicPr>
          <p:cNvPr id="8" name="Picture 7">
            <a:extLst>
              <a:ext uri="{FF2B5EF4-FFF2-40B4-BE49-F238E27FC236}">
                <a16:creationId xmlns:a16="http://schemas.microsoft.com/office/drawing/2014/main" id="{55F475C7-D367-B22A-A536-D36AC390EB31}"/>
              </a:ext>
            </a:extLst>
          </p:cNvPr>
          <p:cNvPicPr>
            <a:picLocks noChangeAspect="1"/>
          </p:cNvPicPr>
          <p:nvPr/>
        </p:nvPicPr>
        <p:blipFill>
          <a:blip r:embed="rId4"/>
          <a:stretch>
            <a:fillRect/>
          </a:stretch>
        </p:blipFill>
        <p:spPr>
          <a:xfrm>
            <a:off x="7459949" y="5186689"/>
            <a:ext cx="701101" cy="213378"/>
          </a:xfrm>
          <a:prstGeom prst="rect">
            <a:avLst/>
          </a:prstGeom>
        </p:spPr>
      </p:pic>
    </p:spTree>
    <p:extLst>
      <p:ext uri="{BB962C8B-B14F-4D97-AF65-F5344CB8AC3E}">
        <p14:creationId xmlns:p14="http://schemas.microsoft.com/office/powerpoint/2010/main" val="34734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D66890A-5C50-1032-E193-12CD785B1B5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D25D672-021A-DC44-413E-EABF1E38C560}"/>
              </a:ext>
            </a:extLst>
          </p:cNvPr>
          <p:cNvSpPr txBox="1"/>
          <p:nvPr/>
        </p:nvSpPr>
        <p:spPr>
          <a:xfrm>
            <a:off x="88491" y="613696"/>
            <a:ext cx="6007509" cy="461665"/>
          </a:xfrm>
          <a:prstGeom prst="rect">
            <a:avLst/>
          </a:prstGeom>
          <a:noFill/>
        </p:spPr>
        <p:txBody>
          <a:bodyPr wrap="square">
            <a:spAutoFit/>
          </a:bodyPr>
          <a:lstStyle/>
          <a:p>
            <a:r>
              <a:rPr lang="en-US" sz="2400" i="0" u="none" strike="noStrike" dirty="0">
                <a:effectLst/>
                <a:latin typeface="Arial" panose="020B0604020202020204" pitchFamily="34" charset="0"/>
                <a:cs typeface="Arial" panose="020B0604020202020204" pitchFamily="34" charset="0"/>
              </a:rPr>
              <a:t>Playtime</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BFD4091-F005-6A42-8098-B0B68A06C1DF}"/>
              </a:ext>
            </a:extLst>
          </p:cNvPr>
          <p:cNvPicPr>
            <a:picLocks noChangeAspect="1"/>
          </p:cNvPicPr>
          <p:nvPr/>
        </p:nvPicPr>
        <p:blipFill>
          <a:blip r:embed="rId3"/>
          <a:stretch>
            <a:fillRect/>
          </a:stretch>
        </p:blipFill>
        <p:spPr>
          <a:xfrm>
            <a:off x="3020910" y="1300631"/>
            <a:ext cx="6150180" cy="3690108"/>
          </a:xfrm>
          <a:prstGeom prst="rect">
            <a:avLst/>
          </a:prstGeom>
        </p:spPr>
      </p:pic>
      <p:sp>
        <p:nvSpPr>
          <p:cNvPr id="10" name="TextBox 9">
            <a:extLst>
              <a:ext uri="{FF2B5EF4-FFF2-40B4-BE49-F238E27FC236}">
                <a16:creationId xmlns:a16="http://schemas.microsoft.com/office/drawing/2014/main" id="{D9AC6F19-2FCF-71C1-59C3-149DBC29D7CF}"/>
              </a:ext>
            </a:extLst>
          </p:cNvPr>
          <p:cNvSpPr txBox="1"/>
          <p:nvPr/>
        </p:nvSpPr>
        <p:spPr>
          <a:xfrm>
            <a:off x="0" y="5216009"/>
            <a:ext cx="12192000" cy="1200329"/>
          </a:xfrm>
          <a:prstGeom prst="rect">
            <a:avLst/>
          </a:prstGeom>
          <a:noFill/>
        </p:spPr>
        <p:txBody>
          <a:bodyPr wrap="square">
            <a:spAutoFit/>
          </a:bodyPr>
          <a:lstStyle/>
          <a:p>
            <a:pPr algn="ctr"/>
            <a:r>
              <a:rPr lang="en-US" sz="2400" i="0" u="none" strike="noStrike" dirty="0">
                <a:effectLst/>
                <a:latin typeface="Arial" panose="020B0604020202020204" pitchFamily="34" charset="0"/>
                <a:cs typeface="Arial" panose="020B0604020202020204" pitchFamily="34" charset="0"/>
              </a:rPr>
              <a:t>Go to </a:t>
            </a:r>
            <a:r>
              <a:rPr lang="en-US" sz="2400" i="0" u="none" strike="noStrike" dirty="0">
                <a:effectLst/>
                <a:latin typeface="Arial" panose="020B0604020202020204" pitchFamily="34" charset="0"/>
                <a:cs typeface="Arial" panose="020B0604020202020204" pitchFamily="34" charset="0"/>
                <a:hlinkClick r:id="rId4"/>
              </a:rPr>
              <a:t>www.blooket/play</a:t>
            </a:r>
            <a:endParaRPr lang="en-US" sz="2400" i="0" u="none" strike="noStrike" dirty="0">
              <a:effectLst/>
              <a:latin typeface="Arial" panose="020B0604020202020204" pitchFamily="34" charset="0"/>
              <a:cs typeface="Arial" panose="020B0604020202020204" pitchFamily="34" charset="0"/>
            </a:endParaRPr>
          </a:p>
          <a:p>
            <a:pPr algn="ctr"/>
            <a:r>
              <a:rPr lang="en-US" sz="2400" i="0" u="none" strike="noStrike" dirty="0">
                <a:effectLst/>
                <a:latin typeface="Arial" panose="020B0604020202020204" pitchFamily="34" charset="0"/>
                <a:cs typeface="Arial" panose="020B0604020202020204" pitchFamily="34" charset="0"/>
              </a:rPr>
              <a:t>Please enter using the code:</a:t>
            </a:r>
          </a:p>
          <a:p>
            <a:pPr algn="ctr"/>
            <a:r>
              <a:rPr lang="en-US" sz="2400" dirty="0">
                <a:latin typeface="Arial" panose="020B0604020202020204" pitchFamily="34" charset="0"/>
                <a:cs typeface="Arial" panose="020B0604020202020204" pitchFamily="34" charset="0"/>
              </a:rPr>
              <a:t>Add ‘sensible names’ please class</a:t>
            </a:r>
            <a:endParaRPr lang="en-US" sz="2400" dirty="0"/>
          </a:p>
        </p:txBody>
      </p:sp>
    </p:spTree>
    <p:extLst>
      <p:ext uri="{BB962C8B-B14F-4D97-AF65-F5344CB8AC3E}">
        <p14:creationId xmlns:p14="http://schemas.microsoft.com/office/powerpoint/2010/main" val="27607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0208C4-23D1-06F3-8308-25A48489804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B905E8D-76AE-C6F6-A69D-75CDB069A851}"/>
              </a:ext>
            </a:extLst>
          </p:cNvPr>
          <p:cNvSpPr txBox="1"/>
          <p:nvPr/>
        </p:nvSpPr>
        <p:spPr>
          <a:xfrm>
            <a:off x="229419" y="651796"/>
            <a:ext cx="10349681"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Check out : Assessment Recording &amp; Reporting (and all things ISB) on the ISB Wix Parent site </a:t>
            </a:r>
            <a:r>
              <a:rPr lang="en-US" sz="2400" dirty="0">
                <a:latin typeface="Arial" panose="020B0604020202020204" pitchFamily="34" charset="0"/>
                <a:cs typeface="Arial" panose="020B0604020202020204" pitchFamily="34" charset="0"/>
                <a:hlinkClick r:id="rId3"/>
              </a:rPr>
              <a:t>here</a:t>
            </a: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DEA115B-9536-C181-0C17-02B83C7E452B}"/>
              </a:ext>
            </a:extLst>
          </p:cNvPr>
          <p:cNvSpPr txBox="1"/>
          <p:nvPr/>
        </p:nvSpPr>
        <p:spPr>
          <a:xfrm>
            <a:off x="2730500" y="5225534"/>
            <a:ext cx="6248400" cy="1200329"/>
          </a:xfrm>
          <a:prstGeom prst="rect">
            <a:avLst/>
          </a:prstGeom>
          <a:noFill/>
        </p:spPr>
        <p:txBody>
          <a:bodyPr wrap="square">
            <a:spAutoFit/>
          </a:bodyPr>
          <a:lstStyle/>
          <a:p>
            <a:pPr algn="ctr"/>
            <a:r>
              <a:rPr lang="en-US" sz="2400" dirty="0"/>
              <a:t>Contact me on: </a:t>
            </a:r>
            <a:r>
              <a:rPr lang="en-US" sz="2400" dirty="0">
                <a:hlinkClick r:id="rId4"/>
              </a:rPr>
              <a:t>sbromley@ac.isb.edu.bn</a:t>
            </a:r>
            <a:endParaRPr lang="en-US" sz="2400" dirty="0"/>
          </a:p>
          <a:p>
            <a:pPr algn="ctr"/>
            <a:r>
              <a:rPr lang="en-US" sz="2400" dirty="0"/>
              <a:t>Or</a:t>
            </a:r>
          </a:p>
          <a:p>
            <a:pPr algn="ctr"/>
            <a:r>
              <a:rPr lang="en-US" sz="2400" dirty="0"/>
              <a:t>Call the Secondary office</a:t>
            </a:r>
          </a:p>
        </p:txBody>
      </p:sp>
      <p:pic>
        <p:nvPicPr>
          <p:cNvPr id="4" name="Picture 3">
            <a:extLst>
              <a:ext uri="{FF2B5EF4-FFF2-40B4-BE49-F238E27FC236}">
                <a16:creationId xmlns:a16="http://schemas.microsoft.com/office/drawing/2014/main" id="{6115789E-616F-D1AB-844E-1E4067B032CD}"/>
              </a:ext>
            </a:extLst>
          </p:cNvPr>
          <p:cNvPicPr>
            <a:picLocks noChangeAspect="1"/>
          </p:cNvPicPr>
          <p:nvPr/>
        </p:nvPicPr>
        <p:blipFill>
          <a:blip r:embed="rId5"/>
          <a:stretch>
            <a:fillRect/>
          </a:stretch>
        </p:blipFill>
        <p:spPr>
          <a:xfrm>
            <a:off x="284028" y="2014696"/>
            <a:ext cx="4709797" cy="3333901"/>
          </a:xfrm>
          <a:prstGeom prst="rect">
            <a:avLst/>
          </a:prstGeom>
        </p:spPr>
      </p:pic>
      <p:pic>
        <p:nvPicPr>
          <p:cNvPr id="5" name="Picture 4">
            <a:extLst>
              <a:ext uri="{FF2B5EF4-FFF2-40B4-BE49-F238E27FC236}">
                <a16:creationId xmlns:a16="http://schemas.microsoft.com/office/drawing/2014/main" id="{22F2306F-3EB8-D5A9-EE1E-C20E639DC6F9}"/>
              </a:ext>
            </a:extLst>
          </p:cNvPr>
          <p:cNvPicPr>
            <a:picLocks noChangeAspect="1"/>
          </p:cNvPicPr>
          <p:nvPr/>
        </p:nvPicPr>
        <p:blipFill>
          <a:blip r:embed="rId6"/>
          <a:stretch>
            <a:fillRect/>
          </a:stretch>
        </p:blipFill>
        <p:spPr>
          <a:xfrm>
            <a:off x="5693094" y="2348669"/>
            <a:ext cx="6281760" cy="2344962"/>
          </a:xfrm>
          <a:prstGeom prst="rect">
            <a:avLst/>
          </a:prstGeom>
        </p:spPr>
      </p:pic>
    </p:spTree>
    <p:extLst>
      <p:ext uri="{BB962C8B-B14F-4D97-AF65-F5344CB8AC3E}">
        <p14:creationId xmlns:p14="http://schemas.microsoft.com/office/powerpoint/2010/main" val="12040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A199EC-01F7-4601-937F-370CAE0B019F}"/>
            </a:ext>
          </a:extLst>
        </p:cNvPr>
        <p:cNvGrpSpPr/>
        <p:nvPr/>
      </p:nvGrpSpPr>
      <p:grpSpPr>
        <a:xfrm>
          <a:off x="0" y="0"/>
          <a:ext cx="0" cy="0"/>
          <a:chOff x="0" y="0"/>
          <a:chExt cx="0" cy="0"/>
        </a:xfrm>
      </p:grpSpPr>
      <p:pic>
        <p:nvPicPr>
          <p:cNvPr id="4" name="Google Shape;74;p16">
            <a:extLst>
              <a:ext uri="{FF2B5EF4-FFF2-40B4-BE49-F238E27FC236}">
                <a16:creationId xmlns:a16="http://schemas.microsoft.com/office/drawing/2014/main" id="{DC25A6D3-49B4-12CD-36BD-ED7E47C91507}"/>
              </a:ext>
            </a:extLst>
          </p:cNvPr>
          <p:cNvPicPr preferRelativeResize="0"/>
          <p:nvPr/>
        </p:nvPicPr>
        <p:blipFill>
          <a:blip r:embed="rId3">
            <a:alphaModFix/>
          </a:blip>
          <a:stretch>
            <a:fillRect/>
          </a:stretch>
        </p:blipFill>
        <p:spPr>
          <a:xfrm>
            <a:off x="2861587" y="1702412"/>
            <a:ext cx="6166350" cy="3453175"/>
          </a:xfrm>
          <a:prstGeom prst="rect">
            <a:avLst/>
          </a:prstGeom>
          <a:noFill/>
          <a:ln>
            <a:noFill/>
          </a:ln>
        </p:spPr>
      </p:pic>
      <p:pic>
        <p:nvPicPr>
          <p:cNvPr id="5" name="Picture 4" descr="A purple head with gears inside&#10;&#10;AI-generated content may be incorrect.">
            <a:extLst>
              <a:ext uri="{FF2B5EF4-FFF2-40B4-BE49-F238E27FC236}">
                <a16:creationId xmlns:a16="http://schemas.microsoft.com/office/drawing/2014/main" id="{1D821809-F5A7-25B9-67A8-185BB8FC44EF}"/>
              </a:ext>
            </a:extLst>
          </p:cNvPr>
          <p:cNvPicPr>
            <a:picLocks noChangeAspect="1"/>
          </p:cNvPicPr>
          <p:nvPr/>
        </p:nvPicPr>
        <p:blipFill>
          <a:blip r:embed="rId4">
            <a:extLst>
              <a:ext uri="{28A0092B-C50C-407E-A947-70E740481C1C}">
                <a14:useLocalDpi xmlns:a14="http://schemas.microsoft.com/office/drawing/2010/main" val="0"/>
              </a:ext>
            </a:extLst>
          </a:blip>
          <a:srcRect l="28494" r="26042"/>
          <a:stretch>
            <a:fillRect/>
          </a:stretch>
        </p:blipFill>
        <p:spPr>
          <a:xfrm>
            <a:off x="2351313" y="673470"/>
            <a:ext cx="1686297" cy="2057884"/>
          </a:xfrm>
          <a:prstGeom prst="rect">
            <a:avLst/>
          </a:prstGeom>
        </p:spPr>
      </p:pic>
      <p:pic>
        <p:nvPicPr>
          <p:cNvPr id="6" name="Picture 2" descr="PASS Survey | Identify Barriers to Learning">
            <a:extLst>
              <a:ext uri="{FF2B5EF4-FFF2-40B4-BE49-F238E27FC236}">
                <a16:creationId xmlns:a16="http://schemas.microsoft.com/office/drawing/2014/main" id="{25601BC2-0DA3-2A80-5A6B-D8C191D7DC8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14328" y="5074964"/>
            <a:ext cx="3060868" cy="11095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logo&#10;&#10;AI-generated content may be incorrect.">
            <a:extLst>
              <a:ext uri="{FF2B5EF4-FFF2-40B4-BE49-F238E27FC236}">
                <a16:creationId xmlns:a16="http://schemas.microsoft.com/office/drawing/2014/main" id="{45473C38-6950-49AD-3FB7-B75E62704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5342" y="517917"/>
            <a:ext cx="3028950" cy="1514475"/>
          </a:xfrm>
          <a:prstGeom prst="rect">
            <a:avLst/>
          </a:prstGeom>
        </p:spPr>
      </p:pic>
      <p:pic>
        <p:nvPicPr>
          <p:cNvPr id="10" name="Picture 9" descr="A purple and pink logo&#10;&#10;AI-generated content may be incorrect.">
            <a:extLst>
              <a:ext uri="{FF2B5EF4-FFF2-40B4-BE49-F238E27FC236}">
                <a16:creationId xmlns:a16="http://schemas.microsoft.com/office/drawing/2014/main" id="{E0777017-9F05-5A18-8A0D-148108AF0A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5231" y="1701738"/>
            <a:ext cx="2676398" cy="1407267"/>
          </a:xfrm>
          <a:prstGeom prst="rect">
            <a:avLst/>
          </a:prstGeom>
        </p:spPr>
      </p:pic>
      <p:pic>
        <p:nvPicPr>
          <p:cNvPr id="12" name="Picture 11" descr="A blue text on a white background&#10;&#10;AI-generated content may be incorrect.">
            <a:extLst>
              <a:ext uri="{FF2B5EF4-FFF2-40B4-BE49-F238E27FC236}">
                <a16:creationId xmlns:a16="http://schemas.microsoft.com/office/drawing/2014/main" id="{2B46BAA0-0FD1-DACF-2C90-650B444960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0413" y="2777677"/>
            <a:ext cx="2431086" cy="1515149"/>
          </a:xfrm>
          <a:prstGeom prst="rect">
            <a:avLst/>
          </a:prstGeom>
        </p:spPr>
      </p:pic>
      <p:pic>
        <p:nvPicPr>
          <p:cNvPr id="14" name="Picture 13" descr="A blue and white logo&#10;&#10;AI-generated content may be incorrect.">
            <a:extLst>
              <a:ext uri="{FF2B5EF4-FFF2-40B4-BE49-F238E27FC236}">
                <a16:creationId xmlns:a16="http://schemas.microsoft.com/office/drawing/2014/main" id="{7F71549E-5521-A587-5C07-7B9AF7A617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9856" y="4376690"/>
            <a:ext cx="2133600" cy="2143125"/>
          </a:xfrm>
          <a:prstGeom prst="rect">
            <a:avLst/>
          </a:prstGeom>
        </p:spPr>
      </p:pic>
    </p:spTree>
    <p:extLst>
      <p:ext uri="{BB962C8B-B14F-4D97-AF65-F5344CB8AC3E}">
        <p14:creationId xmlns:p14="http://schemas.microsoft.com/office/powerpoint/2010/main" val="15256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15FE7-FCC1-6C53-1AE1-B1102A7D776C}"/>
              </a:ext>
            </a:extLst>
          </p:cNvPr>
          <p:cNvSpPr/>
          <p:nvPr/>
        </p:nvSpPr>
        <p:spPr>
          <a:xfrm>
            <a:off x="2957672" y="2767280"/>
            <a:ext cx="6276655" cy="1323439"/>
          </a:xfrm>
          <a:prstGeom prst="rect">
            <a:avLst/>
          </a:prstGeom>
          <a:noFill/>
        </p:spPr>
        <p:txBody>
          <a:bodyPr wrap="none" lIns="91440" tIns="45720" rIns="91440" bIns="45720">
            <a:spAutoFit/>
          </a:bodyPr>
          <a:lstStyle/>
          <a:p>
            <a:pPr algn="ctr"/>
            <a:r>
              <a:rPr lang="en-US" sz="8000" b="0" cap="none" spc="0" dirty="0">
                <a:ln w="0"/>
                <a:solidFill>
                  <a:schemeClr val="accent1"/>
                </a:solidFill>
                <a:effectLst>
                  <a:outerShdw blurRad="38100" dist="25400" dir="5400000" algn="ctr" rotWithShape="0">
                    <a:srgbClr val="6E747A">
                      <a:alpha val="43000"/>
                    </a:srgbClr>
                  </a:outerShdw>
                </a:effectLst>
              </a:rPr>
              <a:t>ASSESSMENT</a:t>
            </a:r>
          </a:p>
        </p:txBody>
      </p:sp>
    </p:spTree>
    <p:extLst>
      <p:ext uri="{BB962C8B-B14F-4D97-AF65-F5344CB8AC3E}">
        <p14:creationId xmlns:p14="http://schemas.microsoft.com/office/powerpoint/2010/main" val="28361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DCE3CFB-46EE-6F6C-9040-07D7EFCC4D99}"/>
            </a:ext>
          </a:extLst>
        </p:cNvPr>
        <p:cNvGrpSpPr/>
        <p:nvPr/>
      </p:nvGrpSpPr>
      <p:grpSpPr>
        <a:xfrm>
          <a:off x="0" y="0"/>
          <a:ext cx="0" cy="0"/>
          <a:chOff x="0" y="0"/>
          <a:chExt cx="0" cy="0"/>
        </a:xfrm>
      </p:grpSpPr>
      <p:pic>
        <p:nvPicPr>
          <p:cNvPr id="4" name="Picture 2" descr="PASS Survey | Identify Barriers to Learning">
            <a:extLst>
              <a:ext uri="{FF2B5EF4-FFF2-40B4-BE49-F238E27FC236}">
                <a16:creationId xmlns:a16="http://schemas.microsoft.com/office/drawing/2014/main" id="{277EB1FF-6BBC-CC7A-8796-1D2484691A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 y="550605"/>
            <a:ext cx="4920005" cy="1783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FADCD7-A80F-EA4A-415A-7B874872C2B2}"/>
              </a:ext>
            </a:extLst>
          </p:cNvPr>
          <p:cNvSpPr txBox="1"/>
          <p:nvPr/>
        </p:nvSpPr>
        <p:spPr>
          <a:xfrm>
            <a:off x="4739149" y="872472"/>
            <a:ext cx="5847620" cy="523220"/>
          </a:xfrm>
          <a:prstGeom prst="rect">
            <a:avLst/>
          </a:prstGeom>
          <a:noFill/>
        </p:spPr>
        <p:txBody>
          <a:bodyPr wrap="square">
            <a:spAutoFit/>
          </a:bodyPr>
          <a:lstStyle/>
          <a:p>
            <a:r>
              <a:rPr lang="en-US" sz="2800" u="sng" dirty="0">
                <a:latin typeface="Arial" panose="020B0604020202020204" pitchFamily="34" charset="0"/>
                <a:cs typeface="Arial" panose="020B0604020202020204" pitchFamily="34" charset="0"/>
              </a:rPr>
              <a:t>Task</a:t>
            </a:r>
          </a:p>
        </p:txBody>
      </p:sp>
      <p:pic>
        <p:nvPicPr>
          <p:cNvPr id="8" name="Picture 7">
            <a:extLst>
              <a:ext uri="{FF2B5EF4-FFF2-40B4-BE49-F238E27FC236}">
                <a16:creationId xmlns:a16="http://schemas.microsoft.com/office/drawing/2014/main" id="{0228329A-3E6F-77E7-CFC0-63F61F6CF7C7}"/>
              </a:ext>
            </a:extLst>
          </p:cNvPr>
          <p:cNvPicPr>
            <a:picLocks noChangeAspect="1"/>
          </p:cNvPicPr>
          <p:nvPr/>
        </p:nvPicPr>
        <p:blipFill>
          <a:blip r:embed="rId5"/>
          <a:stretch>
            <a:fillRect/>
          </a:stretch>
        </p:blipFill>
        <p:spPr>
          <a:xfrm>
            <a:off x="-114300" y="-52425"/>
            <a:ext cx="12306299" cy="6898776"/>
          </a:xfrm>
          <a:prstGeom prst="rect">
            <a:avLst/>
          </a:prstGeom>
        </p:spPr>
      </p:pic>
    </p:spTree>
    <p:extLst>
      <p:ext uri="{BB962C8B-B14F-4D97-AF65-F5344CB8AC3E}">
        <p14:creationId xmlns:p14="http://schemas.microsoft.com/office/powerpoint/2010/main" val="13481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BC95276-E500-B308-9984-DF1310A5946C}"/>
            </a:ext>
          </a:extLst>
        </p:cNvPr>
        <p:cNvGrpSpPr/>
        <p:nvPr/>
      </p:nvGrpSpPr>
      <p:grpSpPr>
        <a:xfrm>
          <a:off x="0" y="0"/>
          <a:ext cx="0" cy="0"/>
          <a:chOff x="0" y="0"/>
          <a:chExt cx="0" cy="0"/>
        </a:xfrm>
      </p:grpSpPr>
      <p:pic>
        <p:nvPicPr>
          <p:cNvPr id="4" name="Picture 2" descr="PASS Survey | Identify Barriers to Learning">
            <a:extLst>
              <a:ext uri="{FF2B5EF4-FFF2-40B4-BE49-F238E27FC236}">
                <a16:creationId xmlns:a16="http://schemas.microsoft.com/office/drawing/2014/main" id="{6E4F2EA0-8119-8C77-E11D-78ED61642DA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 y="550605"/>
            <a:ext cx="4920005" cy="1783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B2514-EE2E-5D37-0E2D-5BF3B380F3BC}"/>
              </a:ext>
            </a:extLst>
          </p:cNvPr>
          <p:cNvSpPr txBox="1"/>
          <p:nvPr/>
        </p:nvSpPr>
        <p:spPr>
          <a:xfrm>
            <a:off x="5409299" y="872472"/>
            <a:ext cx="5177469" cy="523220"/>
          </a:xfrm>
          <a:prstGeom prst="rect">
            <a:avLst/>
          </a:prstGeom>
          <a:noFill/>
        </p:spPr>
        <p:txBody>
          <a:bodyPr wrap="square">
            <a:spAutoFit/>
          </a:bodyPr>
          <a:lstStyle/>
          <a:p>
            <a:r>
              <a:rPr lang="en-US" sz="2800" u="sng" dirty="0">
                <a:latin typeface="Arial" panose="020B0604020202020204" pitchFamily="34" charset="0"/>
                <a:cs typeface="Arial" panose="020B0604020202020204" pitchFamily="34" charset="0"/>
              </a:rPr>
              <a:t>What is academic confidence?</a:t>
            </a:r>
          </a:p>
        </p:txBody>
      </p:sp>
      <p:sp>
        <p:nvSpPr>
          <p:cNvPr id="8" name="TextBox 7">
            <a:extLst>
              <a:ext uri="{FF2B5EF4-FFF2-40B4-BE49-F238E27FC236}">
                <a16:creationId xmlns:a16="http://schemas.microsoft.com/office/drawing/2014/main" id="{2D486260-6223-4DAC-E229-33D6F5972C99}"/>
              </a:ext>
            </a:extLst>
          </p:cNvPr>
          <p:cNvSpPr txBox="1"/>
          <p:nvPr/>
        </p:nvSpPr>
        <p:spPr>
          <a:xfrm>
            <a:off x="619432" y="2334108"/>
            <a:ext cx="10746658" cy="3785652"/>
          </a:xfrm>
          <a:prstGeom prst="rect">
            <a:avLst/>
          </a:prstGeom>
          <a:noFill/>
        </p:spPr>
        <p:txBody>
          <a:bodyPr wrap="square">
            <a:spAutoFit/>
          </a:bodyPr>
          <a:lstStyle/>
          <a:p>
            <a:pPr marL="342900" indent="-342900">
              <a:buFont typeface="Arial" panose="020B0604020202020204" pitchFamily="34" charset="0"/>
              <a:buChar char="•"/>
            </a:pPr>
            <a:r>
              <a:rPr lang="en-US" sz="2400" b="1" dirty="0">
                <a:effectLst/>
                <a:latin typeface="Arial" panose="020B0604020202020204" pitchFamily="34" charset="0"/>
                <a:ea typeface="Calibri" panose="020F0502020204030204" pitchFamily="34" charset="0"/>
                <a:cs typeface="Arial" panose="020B0604020202020204" pitchFamily="34" charset="0"/>
              </a:rPr>
              <a:t>Perceived Learning Capability </a:t>
            </a:r>
            <a:r>
              <a:rPr lang="en-US" sz="2400" dirty="0">
                <a:effectLst/>
                <a:latin typeface="Arial" panose="020B0604020202020204" pitchFamily="34" charset="0"/>
                <a:ea typeface="Calibri" panose="020F0502020204030204" pitchFamily="34" charset="0"/>
                <a:cs typeface="Arial" panose="020B0604020202020204" pitchFamily="34" charset="0"/>
              </a:rPr>
              <a:t>and </a:t>
            </a:r>
            <a:r>
              <a:rPr lang="en-US" sz="2400" b="1" dirty="0">
                <a:effectLst/>
                <a:latin typeface="Arial" panose="020B0604020202020204" pitchFamily="34" charset="0"/>
                <a:ea typeface="Times New Roman" panose="02020603050405020304" pitchFamily="18" charset="0"/>
                <a:cs typeface="Arial" panose="020B0604020202020204" pitchFamily="34" charset="0"/>
              </a:rPr>
              <a:t>Learner Self-regard</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measure a learner’s short-term and long-term view of their “self-efficacy” for academic achievement</a:t>
            </a:r>
            <a:r>
              <a:rPr lang="en-US" sz="2400" dirty="0">
                <a:latin typeface="Arial" panose="020B0604020202020204" pitchFamily="34" charset="0"/>
                <a:ea typeface="Calibri" panose="020F0502020204030204" pitchFamily="34" charset="0"/>
                <a:cs typeface="Arial" panose="020B0604020202020204" pitchFamily="34" charset="0"/>
              </a:rPr>
              <a:t> respectively.</a:t>
            </a:r>
          </a:p>
          <a:p>
            <a:endParaRPr lang="en-US" sz="2400" dirty="0">
              <a:latin typeface="Arial" panose="020B0604020202020204" pitchFamily="34" charset="0"/>
              <a:ea typeface="Calibri" panose="020F050202020403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 Self-efficacy describes a learner’s feelings about their ability to achieve success and the goals they have set themselves. </a:t>
            </a:r>
          </a:p>
          <a:p>
            <a:pPr marL="800100" lvl="1" indent="-342900">
              <a:buFont typeface="Arial" panose="020B0604020202020204" pitchFamily="34" charset="0"/>
              <a:buChar char="•"/>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b="1" dirty="0">
                <a:effectLst/>
                <a:latin typeface="Arial" panose="020B0604020202020204" pitchFamily="34" charset="0"/>
                <a:ea typeface="Times New Roman" panose="02020603050405020304" pitchFamily="18" charset="0"/>
                <a:cs typeface="Arial" panose="020B0604020202020204" pitchFamily="34" charset="0"/>
              </a:rPr>
              <a:t>Confidence in Learning </a:t>
            </a:r>
            <a:r>
              <a:rPr lang="en-US" sz="2400" dirty="0">
                <a:effectLst/>
                <a:latin typeface="Arial" panose="020B0604020202020204" pitchFamily="34" charset="0"/>
                <a:ea typeface="Times New Roman" panose="02020603050405020304" pitchFamily="18" charset="0"/>
                <a:cs typeface="Arial" panose="020B0604020202020204" pitchFamily="34" charset="0"/>
              </a:rPr>
              <a:t>measures a student’s ability to persevere when faced with challenges. It focuses on their perseverance, resilience, tenacity and grit and links closely to self-efficacy.</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Lambros (2019)</a:t>
            </a:r>
          </a:p>
        </p:txBody>
      </p:sp>
    </p:spTree>
    <p:extLst>
      <p:ext uri="{BB962C8B-B14F-4D97-AF65-F5344CB8AC3E}">
        <p14:creationId xmlns:p14="http://schemas.microsoft.com/office/powerpoint/2010/main" val="2699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A5B225D-DB3B-FA55-2534-67C721CEEC2B}"/>
            </a:ext>
          </a:extLst>
        </p:cNvPr>
        <p:cNvGrpSpPr/>
        <p:nvPr/>
      </p:nvGrpSpPr>
      <p:grpSpPr>
        <a:xfrm>
          <a:off x="0" y="0"/>
          <a:ext cx="0" cy="0"/>
          <a:chOff x="0" y="0"/>
          <a:chExt cx="0" cy="0"/>
        </a:xfrm>
      </p:grpSpPr>
      <p:pic>
        <p:nvPicPr>
          <p:cNvPr id="4" name="Picture 2" descr="PASS Survey | Identify Barriers to Learning">
            <a:extLst>
              <a:ext uri="{FF2B5EF4-FFF2-40B4-BE49-F238E27FC236}">
                <a16:creationId xmlns:a16="http://schemas.microsoft.com/office/drawing/2014/main" id="{EE300A76-52E9-1E4D-9916-7DF6968805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 y="550605"/>
            <a:ext cx="4920005" cy="1783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464305-3DEB-258F-EF2B-FBC88E8003B2}"/>
              </a:ext>
            </a:extLst>
          </p:cNvPr>
          <p:cNvSpPr txBox="1"/>
          <p:nvPr/>
        </p:nvSpPr>
        <p:spPr>
          <a:xfrm>
            <a:off x="4739149" y="872472"/>
            <a:ext cx="5847620" cy="523220"/>
          </a:xfrm>
          <a:prstGeom prst="rect">
            <a:avLst/>
          </a:prstGeom>
          <a:noFill/>
        </p:spPr>
        <p:txBody>
          <a:bodyPr wrap="square">
            <a:spAutoFit/>
          </a:bodyPr>
          <a:lstStyle/>
          <a:p>
            <a:r>
              <a:rPr lang="en-US" sz="2800" u="sng" dirty="0">
                <a:latin typeface="Arial" panose="020B0604020202020204" pitchFamily="34" charset="0"/>
                <a:cs typeface="Arial" panose="020B0604020202020204" pitchFamily="34" charset="0"/>
              </a:rPr>
              <a:t>High Quality Learning &amp; Efficacy?</a:t>
            </a:r>
          </a:p>
        </p:txBody>
      </p:sp>
      <p:sp>
        <p:nvSpPr>
          <p:cNvPr id="8" name="TextBox 7">
            <a:extLst>
              <a:ext uri="{FF2B5EF4-FFF2-40B4-BE49-F238E27FC236}">
                <a16:creationId xmlns:a16="http://schemas.microsoft.com/office/drawing/2014/main" id="{8CCEED2A-4164-897E-9967-F98E29FD44F2}"/>
              </a:ext>
            </a:extLst>
          </p:cNvPr>
          <p:cNvSpPr txBox="1"/>
          <p:nvPr/>
        </p:nvSpPr>
        <p:spPr>
          <a:xfrm>
            <a:off x="619432" y="2334108"/>
            <a:ext cx="10746658" cy="3046988"/>
          </a:xfrm>
          <a:prstGeom prst="rect">
            <a:avLst/>
          </a:prstGeom>
          <a:noFill/>
        </p:spPr>
        <p:txBody>
          <a:bodyPr wrap="square">
            <a:spAutoFit/>
          </a:bodyPr>
          <a:lstStyle/>
          <a:p>
            <a:r>
              <a:rPr lang="en-US" sz="2400" dirty="0">
                <a:latin typeface="Arial" panose="020B0604020202020204" pitchFamily="34" charset="0"/>
                <a:ea typeface="Calibri" panose="020F0502020204030204" pitchFamily="34" charset="0"/>
                <a:cs typeface="Arial" panose="020B0604020202020204" pitchFamily="34" charset="0"/>
              </a:rPr>
              <a:t>Efficacy beliefs are formed through the interpretation of four principal sources of information (Bandura, 1977, 1989, 1997), namely:-</a:t>
            </a:r>
          </a:p>
          <a:p>
            <a:endParaRPr lang="en-US" sz="24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Arial" panose="020B0604020202020204" pitchFamily="34" charset="0"/>
              </a:rPr>
              <a:t>Mastery experiences relating to achieving academic goals</a:t>
            </a:r>
          </a:p>
          <a:p>
            <a:pPr marL="342900" indent="-342900">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Arial" panose="020B0604020202020204" pitchFamily="34" charset="0"/>
              </a:rPr>
              <a:t>Vicarious experiences through observing others, such as classmates</a:t>
            </a:r>
          </a:p>
          <a:p>
            <a:pPr marL="342900" indent="-342900">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Arial" panose="020B0604020202020204" pitchFamily="34" charset="0"/>
              </a:rPr>
              <a:t>Social persuasions through the messages and feedback they get from others</a:t>
            </a:r>
          </a:p>
          <a:p>
            <a:pPr marL="342900" indent="-342900">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Arial" panose="020B0604020202020204" pitchFamily="34" charset="0"/>
              </a:rPr>
              <a:t>Emotional arousal or how their own feelings affect their confidence.</a:t>
            </a:r>
          </a:p>
        </p:txBody>
      </p:sp>
    </p:spTree>
    <p:extLst>
      <p:ext uri="{BB962C8B-B14F-4D97-AF65-F5344CB8AC3E}">
        <p14:creationId xmlns:p14="http://schemas.microsoft.com/office/powerpoint/2010/main" val="26574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D562F21-6A31-4CE3-2026-3B0D4651FD6B}"/>
            </a:ext>
          </a:extLst>
        </p:cNvPr>
        <p:cNvGrpSpPr/>
        <p:nvPr/>
      </p:nvGrpSpPr>
      <p:grpSpPr>
        <a:xfrm>
          <a:off x="0" y="0"/>
          <a:ext cx="0" cy="0"/>
          <a:chOff x="0" y="0"/>
          <a:chExt cx="0" cy="0"/>
        </a:xfrm>
      </p:grpSpPr>
      <p:pic>
        <p:nvPicPr>
          <p:cNvPr id="4" name="Picture 2" descr="PASS Survey | Identify Barriers to Learning">
            <a:extLst>
              <a:ext uri="{FF2B5EF4-FFF2-40B4-BE49-F238E27FC236}">
                <a16:creationId xmlns:a16="http://schemas.microsoft.com/office/drawing/2014/main" id="{19F5F260-0632-936F-ADA5-D33016A480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 y="550605"/>
            <a:ext cx="4920005" cy="1783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9FBD4B-6AB1-5099-948B-CC6C42F109BB}"/>
              </a:ext>
            </a:extLst>
          </p:cNvPr>
          <p:cNvSpPr txBox="1"/>
          <p:nvPr/>
        </p:nvSpPr>
        <p:spPr>
          <a:xfrm>
            <a:off x="4739149" y="872472"/>
            <a:ext cx="5847620" cy="523220"/>
          </a:xfrm>
          <a:prstGeom prst="rect">
            <a:avLst/>
          </a:prstGeom>
          <a:noFill/>
        </p:spPr>
        <p:txBody>
          <a:bodyPr wrap="square">
            <a:spAutoFit/>
          </a:bodyPr>
          <a:lstStyle/>
          <a:p>
            <a:r>
              <a:rPr lang="en-US" sz="2800" u="sng" dirty="0">
                <a:latin typeface="Arial" panose="020B0604020202020204" pitchFamily="34" charset="0"/>
                <a:cs typeface="Arial" panose="020B0604020202020204" pitchFamily="34" charset="0"/>
              </a:rPr>
              <a:t>9 PASS Factors</a:t>
            </a:r>
          </a:p>
        </p:txBody>
      </p:sp>
      <p:pic>
        <p:nvPicPr>
          <p:cNvPr id="3" name="Picture 2">
            <a:extLst>
              <a:ext uri="{FF2B5EF4-FFF2-40B4-BE49-F238E27FC236}">
                <a16:creationId xmlns:a16="http://schemas.microsoft.com/office/drawing/2014/main" id="{772B67AA-01D1-1398-467A-CFAFCF477F1B}"/>
              </a:ext>
            </a:extLst>
          </p:cNvPr>
          <p:cNvPicPr>
            <a:picLocks noChangeAspect="1"/>
          </p:cNvPicPr>
          <p:nvPr/>
        </p:nvPicPr>
        <p:blipFill>
          <a:blip r:embed="rId5"/>
          <a:stretch>
            <a:fillRect/>
          </a:stretch>
        </p:blipFill>
        <p:spPr>
          <a:xfrm>
            <a:off x="1206500" y="2171635"/>
            <a:ext cx="9779000" cy="4415603"/>
          </a:xfrm>
          <a:prstGeom prst="rect">
            <a:avLst/>
          </a:prstGeom>
        </p:spPr>
      </p:pic>
    </p:spTree>
    <p:extLst>
      <p:ext uri="{BB962C8B-B14F-4D97-AF65-F5344CB8AC3E}">
        <p14:creationId xmlns:p14="http://schemas.microsoft.com/office/powerpoint/2010/main" val="30766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14000</TotalTime>
  <Words>1047</Words>
  <Application>Microsoft Office PowerPoint</Application>
  <PresentationFormat>Widescreen</PresentationFormat>
  <Paragraphs>169</Paragraphs>
  <Slides>33</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Aptos</vt:lpstr>
      <vt:lpstr>Aptos Display</vt:lpstr>
      <vt:lpstr>Arial</vt:lpstr>
      <vt:lpstr>Calibri</vt:lpstr>
      <vt:lpstr>Cambria</vt:lpstr>
      <vt:lpstr>Freestyle Script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Bromley</dc:creator>
  <cp:lastModifiedBy>Stuart Bromley</cp:lastModifiedBy>
  <cp:revision>2</cp:revision>
  <cp:lastPrinted>2025-09-25T22:45:47Z</cp:lastPrinted>
  <dcterms:created xsi:type="dcterms:W3CDTF">2025-09-16T08:08:37Z</dcterms:created>
  <dcterms:modified xsi:type="dcterms:W3CDTF">2025-09-26T01:28:56Z</dcterms:modified>
</cp:coreProperties>
</file>